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1"/>
  </p:sldMasterIdLst>
  <p:notesMasterIdLst>
    <p:notesMasterId r:id="rId22"/>
  </p:notesMasterIdLst>
  <p:sldIdLst>
    <p:sldId id="256" r:id="rId2"/>
    <p:sldId id="351" r:id="rId3"/>
    <p:sldId id="341" r:id="rId4"/>
    <p:sldId id="352" r:id="rId5"/>
    <p:sldId id="348" r:id="rId6"/>
    <p:sldId id="353" r:id="rId7"/>
    <p:sldId id="354" r:id="rId8"/>
    <p:sldId id="355" r:id="rId9"/>
    <p:sldId id="356" r:id="rId10"/>
    <p:sldId id="357" r:id="rId11"/>
    <p:sldId id="359" r:id="rId12"/>
    <p:sldId id="360" r:id="rId13"/>
    <p:sldId id="361" r:id="rId14"/>
    <p:sldId id="344" r:id="rId15"/>
    <p:sldId id="362" r:id="rId16"/>
    <p:sldId id="333" r:id="rId17"/>
    <p:sldId id="363" r:id="rId18"/>
    <p:sldId id="343" r:id="rId19"/>
    <p:sldId id="342" r:id="rId20"/>
    <p:sldId id="350" r:id="rId21"/>
  </p:sldIdLst>
  <p:sldSz cx="9144000" cy="5143500" type="screen16x9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85C1"/>
    <a:srgbClr val="441918"/>
    <a:srgbClr val="250E0D"/>
    <a:srgbClr val="371B03"/>
    <a:srgbClr val="192C43"/>
    <a:srgbClr val="1E497C"/>
    <a:srgbClr val="ECF1F8"/>
    <a:srgbClr val="F3F7FB"/>
    <a:srgbClr val="FFCC00"/>
    <a:srgbClr val="B76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20" autoAdjust="0"/>
    <p:restoredTop sz="94675" autoAdjust="0"/>
  </p:normalViewPr>
  <p:slideViewPr>
    <p:cSldViewPr>
      <p:cViewPr>
        <p:scale>
          <a:sx n="112" d="100"/>
          <a:sy n="112" d="100"/>
        </p:scale>
        <p:origin x="-96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6929809185157"/>
          <c:y val="9.3020710117176705E-3"/>
          <c:w val="0.44875646379025447"/>
          <c:h val="0.936922858244509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7"/>
          <c:dPt>
            <c:idx val="0"/>
            <c:bubble3D val="0"/>
            <c:explosion val="6"/>
          </c:dPt>
          <c:dPt>
            <c:idx val="2"/>
            <c:bubble3D val="0"/>
            <c:explosion val="6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0.14405998914166776"/>
                  <c:y val="-5.6491197947702812E-2"/>
                </c:manualLayout>
              </c:layout>
              <c:numFmt formatCode="0%" sourceLinked="0"/>
              <c:spPr>
                <a:solidFill>
                  <a:prstClr val="white">
                    <a:lumMod val="95000"/>
                    <a:alpha val="99000"/>
                  </a:prstClr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891132869234264"/>
                  <c:y val="0.2282426135658131"/>
                </c:manualLayout>
              </c:layout>
              <c:numFmt formatCode="0%" sourceLinked="0"/>
              <c:spPr>
                <a:solidFill>
                  <a:schemeClr val="bg1">
                    <a:lumMod val="95000"/>
                  </a:schemeClr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330578884628529E-3"/>
                  <c:y val="-0.14711559826685922"/>
                </c:manualLayout>
              </c:layout>
              <c:numFmt formatCode="0%" sourceLinked="0"/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Увеличение</c:v>
                </c:pt>
                <c:pt idx="1">
                  <c:v>Без изменения</c:v>
                </c:pt>
                <c:pt idx="2">
                  <c:v>Уменьшение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24</c:v>
                </c:pt>
                <c:pt idx="1">
                  <c:v>55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9"/>
          <c:cat>
            <c:strRef>
              <c:f>Sheet1!$B$1:$D$1</c:f>
              <c:strCache>
                <c:ptCount val="3"/>
                <c:pt idx="0">
                  <c:v>Увеличение</c:v>
                </c:pt>
                <c:pt idx="1">
                  <c:v>Без изменения</c:v>
                </c:pt>
                <c:pt idx="2">
                  <c:v>Уменьшение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9"/>
          <c:cat>
            <c:strRef>
              <c:f>Sheet1!$B$1:$D$1</c:f>
              <c:strCache>
                <c:ptCount val="3"/>
                <c:pt idx="0">
                  <c:v>Увеличение</c:v>
                </c:pt>
                <c:pt idx="1">
                  <c:v>Без изменения</c:v>
                </c:pt>
                <c:pt idx="2">
                  <c:v>Уменьшение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6"/>
      </c:pieChart>
      <c:spPr>
        <a:noFill/>
        <a:ln w="12700">
          <a:solidFill>
            <a:srgbClr val="FFFFFF"/>
          </a:solidFill>
          <a:prstDash val="solid"/>
        </a:ln>
      </c:spPr>
    </c:plotArea>
    <c:legend>
      <c:legendPos val="r"/>
      <c:legendEntry>
        <c:idx val="2"/>
        <c:txPr>
          <a:bodyPr/>
          <a:lstStyle/>
          <a:p>
            <a:pPr>
              <a:defRPr sz="1100" b="0"/>
            </a:pPr>
            <a:endParaRPr lang="ru-RU"/>
          </a:p>
        </c:txPr>
      </c:legendEntry>
      <c:layout>
        <c:manualLayout>
          <c:xMode val="edge"/>
          <c:yMode val="edge"/>
          <c:x val="0.56613756613756616"/>
          <c:y val="0.11342367187959519"/>
          <c:w val="0.42857142857142855"/>
          <c:h val="0.672622976532020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33267925434974E-2"/>
          <c:y val="3.6435588353430817E-2"/>
          <c:w val="0.44875646379025441"/>
          <c:h val="0.9369228582445098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7"/>
          <c:dPt>
            <c:idx val="1"/>
            <c:bubble3D val="0"/>
            <c:explosion val="0"/>
          </c:dPt>
          <c:dPt>
            <c:idx val="2"/>
            <c:bubble3D val="0"/>
            <c:explosion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8.2663736659792139E-2"/>
                  <c:y val="0.2250866356729594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79%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8736709849228123E-2"/>
                  <c:y val="-0.1233356550126908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9%</a:t>
                    </a:r>
                    <a:endParaRPr lang="en-US" dirty="0"/>
                  </a:p>
                </c:rich>
              </c:tx>
              <c:spPr>
                <a:solidFill>
                  <a:schemeClr val="bg1">
                    <a:alpha val="88000"/>
                  </a:schemeClr>
                </a:solidFill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534349158040162E-2"/>
                  <c:y val="-0.119858477263210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Удовлетворительная</c:v>
                </c:pt>
                <c:pt idx="1">
                  <c:v>Благоприятная</c:v>
                </c:pt>
                <c:pt idx="2">
                  <c:v>Неудовлетворительная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79</c:v>
                </c:pt>
                <c:pt idx="1">
                  <c:v>9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9"/>
          <c:cat>
            <c:strRef>
              <c:f>Sheet1!$B$1:$D$1</c:f>
              <c:strCache>
                <c:ptCount val="3"/>
                <c:pt idx="0">
                  <c:v>Удовлетворительная</c:v>
                </c:pt>
                <c:pt idx="1">
                  <c:v>Благоприятная</c:v>
                </c:pt>
                <c:pt idx="2">
                  <c:v>Неудовлетворительная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9"/>
          <c:cat>
            <c:strRef>
              <c:f>Sheet1!$B$1:$D$1</c:f>
              <c:strCache>
                <c:ptCount val="3"/>
                <c:pt idx="0">
                  <c:v>Удовлетворительная</c:v>
                </c:pt>
                <c:pt idx="1">
                  <c:v>Благоприятная</c:v>
                </c:pt>
                <c:pt idx="2">
                  <c:v>Неудовлетворительная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6"/>
      </c:pieChart>
      <c:spPr>
        <a:noFill/>
        <a:ln w="12700">
          <a:solidFill>
            <a:srgbClr val="FFFFFF"/>
          </a:solidFill>
          <a:prstDash val="solid"/>
        </a:ln>
      </c:spPr>
    </c:plotArea>
    <c:legend>
      <c:legendPos val="r"/>
      <c:legendEntry>
        <c:idx val="2"/>
        <c:txPr>
          <a:bodyPr/>
          <a:lstStyle/>
          <a:p>
            <a:pPr>
              <a:defRPr sz="1100" b="0"/>
            </a:pPr>
            <a:endParaRPr lang="ru-RU"/>
          </a:p>
        </c:txPr>
      </c:legendEntry>
      <c:layout>
        <c:manualLayout>
          <c:xMode val="edge"/>
          <c:yMode val="edge"/>
          <c:x val="0.57142867869371083"/>
          <c:y val="0.12945720677500477"/>
          <c:w val="0.42857142857142855"/>
          <c:h val="0.6726229765320207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37773-41DE-4D76-8A5C-C4D3335B0A45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477F0DC-9A75-4F75-9959-B67314900BCB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Закон Санкт-Петербурга </a:t>
          </a:r>
          <a:r>
            <a:rPr lang="ru-RU" sz="1800" b="1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/>
          </a:r>
          <a:br>
            <a:rPr lang="ru-RU" sz="1800" b="1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</a:br>
          <a:r>
            <a:rPr lang="ru-RU" sz="1800" b="1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   </a:t>
          </a:r>
          <a:r>
            <a:rPr lang="ru-RU" sz="1800" b="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«Об основах промышленной политики Санкт-Петербурга»</a:t>
          </a:r>
          <a:endParaRPr lang="ru-RU" sz="1800" b="0" dirty="0">
            <a:solidFill>
              <a:schemeClr val="tx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1086A8D-D2AD-4C5C-BDDC-AA0099ED6158}" type="parTrans" cxnId="{10E436E0-C7F7-4A97-9FFE-D9EDC80F0D2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F2BC2BC7-4DCD-47EA-B756-A906C63F2584}" type="sibTrans" cxnId="{10E436E0-C7F7-4A97-9FFE-D9EDC80F0D2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7541B14-8C23-4905-9A73-25B389D0FFC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Государственная программа Санкт-Петербурга </a:t>
          </a:r>
          <a:r>
            <a:rPr lang="ru-RU" sz="1400" b="1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/>
          </a:r>
          <a:br>
            <a:rPr lang="ru-RU" sz="1400" b="1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</a:br>
          <a:r>
            <a:rPr lang="ru-RU" sz="1400" b="1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   </a:t>
          </a:r>
          <a:r>
            <a:rPr lang="ru-RU" sz="1400" b="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«Развитие промышленности, инновационной деятельности </a:t>
          </a:r>
          <a:br>
            <a:rPr lang="ru-RU" sz="1400" b="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</a:br>
          <a:r>
            <a:rPr lang="ru-RU" sz="1400" b="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   и агропромышленного комплекса в Санкт-Петербурге» на 2015-2020 годы» </a:t>
          </a:r>
          <a:endParaRPr lang="ru-RU" sz="1400" b="0" dirty="0">
            <a:solidFill>
              <a:schemeClr val="tx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26DEF74-05E7-4B53-B674-24CE1D1AA12D}" type="parTrans" cxnId="{D0820899-F105-4A45-95D1-85F90BCA3B0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7146F3AF-887E-4762-AFDC-3AF5BEEF4F12}" type="sibTrans" cxnId="{D0820899-F105-4A45-95D1-85F90BCA3B0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7236B397-D676-434F-8D7D-E64377DB2C2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i="0" u="none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План мероприятий </a:t>
          </a:r>
          <a:r>
            <a:rPr lang="ru-RU" sz="1400" b="0" i="0" u="none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по содействию импортозамещению </a:t>
          </a:r>
          <a:br>
            <a:rPr lang="ru-RU" sz="1400" b="0" i="0" u="none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</a:br>
          <a:r>
            <a:rPr lang="ru-RU" sz="1400" b="0" i="0" u="none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в Санкт-Петербурге на 2015-2017 годы</a:t>
          </a:r>
          <a:endParaRPr lang="ru-RU" sz="1400" b="0" i="0" dirty="0">
            <a:solidFill>
              <a:schemeClr val="tx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7EFB6A4-BD68-4A5D-844D-6ED215173949}" type="parTrans" cxnId="{97FB2233-8752-4492-B705-68F0CCF1B584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97438C7-A661-41B7-BC4F-EDFA317934E5}" type="sibTrans" cxnId="{97FB2233-8752-4492-B705-68F0CCF1B584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E3637AB-03AF-462C-8EEC-772E71AC712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i="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Программа первоочередных мероприятий </a:t>
          </a:r>
          <a:r>
            <a:rPr lang="ru-RU" sz="1400" b="0" i="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по обеспечению </a:t>
          </a:r>
          <a:br>
            <a:rPr lang="ru-RU" sz="1400" b="0" i="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</a:br>
          <a:r>
            <a:rPr lang="ru-RU" sz="1400" b="0" i="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устойчивого развития экономики и социальной стабильности </a:t>
          </a:r>
          <a:br>
            <a:rPr lang="ru-RU" sz="1400" b="0" i="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</a:br>
          <a:r>
            <a:rPr lang="ru-RU" sz="1400" b="0" i="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в Санкт-Петербурге в 2015 году и на 2016-2017 годы</a:t>
          </a:r>
          <a:endParaRPr lang="ru-RU" sz="1400" b="0" i="0" dirty="0">
            <a:solidFill>
              <a:schemeClr val="tx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92A510E-BB49-4EDD-9C08-A35BF0DDE846}" type="parTrans" cxnId="{3DEAFFEF-AA6A-40BA-B076-5DE439251C73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7F6B75A7-30FA-4284-8071-940F12B6AC38}" type="sibTrans" cxnId="{3DEAFFEF-AA6A-40BA-B076-5DE439251C73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807CFF9-726F-484B-A7D9-2949AFAA8D09}" type="pres">
      <dgm:prSet presAssocID="{1B237773-41DE-4D76-8A5C-C4D3335B0A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E4ECA-567F-4D3D-806B-9CDD355FFE9A}" type="pres">
      <dgm:prSet presAssocID="{9477F0DC-9A75-4F75-9959-B67314900BC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9E423-222D-42D6-9416-FDDEE9ED30B8}" type="pres">
      <dgm:prSet presAssocID="{F2BC2BC7-4DCD-47EA-B756-A906C63F2584}" presName="spacer" presStyleCnt="0"/>
      <dgm:spPr/>
      <dgm:t>
        <a:bodyPr/>
        <a:lstStyle/>
        <a:p>
          <a:endParaRPr lang="ru-RU"/>
        </a:p>
      </dgm:t>
    </dgm:pt>
    <dgm:pt modelId="{F1F2B9A2-79A9-4FF3-8FD4-B9F3117B1FDA}" type="pres">
      <dgm:prSet presAssocID="{67541B14-8C23-4905-9A73-25B389D0FFC5}" presName="parentText" presStyleLbl="node1" presStyleIdx="1" presStyleCnt="4" custScaleX="96001" custScaleY="111530" custLinFactNeighborX="4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622DD-D784-4FF5-80F3-24390FAAD14A}" type="pres">
      <dgm:prSet presAssocID="{7146F3AF-887E-4762-AFDC-3AF5BEEF4F12}" presName="spacer" presStyleCnt="0"/>
      <dgm:spPr/>
      <dgm:t>
        <a:bodyPr/>
        <a:lstStyle/>
        <a:p>
          <a:endParaRPr lang="ru-RU"/>
        </a:p>
      </dgm:t>
    </dgm:pt>
    <dgm:pt modelId="{EFB07D27-92EC-464A-84A1-8CD91C437F80}" type="pres">
      <dgm:prSet presAssocID="{7236B397-D676-434F-8D7D-E64377DB2C2E}" presName="parentText" presStyleLbl="node1" presStyleIdx="2" presStyleCnt="4" custScaleX="85567" custScaleY="79013" custLinFactNeighborX="92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F4528-BC4F-4A72-965F-D319ADF7D5EB}" type="pres">
      <dgm:prSet presAssocID="{E97438C7-A661-41B7-BC4F-EDFA317934E5}" presName="spacer" presStyleCnt="0"/>
      <dgm:spPr/>
      <dgm:t>
        <a:bodyPr/>
        <a:lstStyle/>
        <a:p>
          <a:endParaRPr lang="ru-RU"/>
        </a:p>
      </dgm:t>
    </dgm:pt>
    <dgm:pt modelId="{7EDED409-78B5-490A-8980-3B7F2A58D9BB}" type="pres">
      <dgm:prSet presAssocID="{1E3637AB-03AF-462C-8EEC-772E71AC712F}" presName="parentText" presStyleLbl="node1" presStyleIdx="3" presStyleCnt="4" custScaleX="85566" custScaleY="77064" custLinFactNeighborX="72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E436E0-C7F7-4A97-9FFE-D9EDC80F0D2B}" srcId="{1B237773-41DE-4D76-8A5C-C4D3335B0A45}" destId="{9477F0DC-9A75-4F75-9959-B67314900BCB}" srcOrd="0" destOrd="0" parTransId="{21086A8D-D2AD-4C5C-BDDC-AA0099ED6158}" sibTransId="{F2BC2BC7-4DCD-47EA-B756-A906C63F2584}"/>
    <dgm:cxn modelId="{358C6B7B-B2BD-47A7-ABF9-8A7B4E31E028}" type="presOf" srcId="{7236B397-D676-434F-8D7D-E64377DB2C2E}" destId="{EFB07D27-92EC-464A-84A1-8CD91C437F80}" srcOrd="0" destOrd="0" presId="urn:microsoft.com/office/officeart/2005/8/layout/vList2"/>
    <dgm:cxn modelId="{3DEAFFEF-AA6A-40BA-B076-5DE439251C73}" srcId="{1B237773-41DE-4D76-8A5C-C4D3335B0A45}" destId="{1E3637AB-03AF-462C-8EEC-772E71AC712F}" srcOrd="3" destOrd="0" parTransId="{692A510E-BB49-4EDD-9C08-A35BF0DDE846}" sibTransId="{7F6B75A7-30FA-4284-8071-940F12B6AC38}"/>
    <dgm:cxn modelId="{97FB2233-8752-4492-B705-68F0CCF1B584}" srcId="{1B237773-41DE-4D76-8A5C-C4D3335B0A45}" destId="{7236B397-D676-434F-8D7D-E64377DB2C2E}" srcOrd="2" destOrd="0" parTransId="{F7EFB6A4-BD68-4A5D-844D-6ED215173949}" sibTransId="{E97438C7-A661-41B7-BC4F-EDFA317934E5}"/>
    <dgm:cxn modelId="{D0820899-F105-4A45-95D1-85F90BCA3B00}" srcId="{1B237773-41DE-4D76-8A5C-C4D3335B0A45}" destId="{67541B14-8C23-4905-9A73-25B389D0FFC5}" srcOrd="1" destOrd="0" parTransId="{826DEF74-05E7-4B53-B674-24CE1D1AA12D}" sibTransId="{7146F3AF-887E-4762-AFDC-3AF5BEEF4F12}"/>
    <dgm:cxn modelId="{D3592E3F-6665-4479-A8EC-50C57B07A011}" type="presOf" srcId="{1E3637AB-03AF-462C-8EEC-772E71AC712F}" destId="{7EDED409-78B5-490A-8980-3B7F2A58D9BB}" srcOrd="0" destOrd="0" presId="urn:microsoft.com/office/officeart/2005/8/layout/vList2"/>
    <dgm:cxn modelId="{28DCCE1B-BBE1-4CF6-A0ED-AE3B15628A41}" type="presOf" srcId="{1B237773-41DE-4D76-8A5C-C4D3335B0A45}" destId="{E807CFF9-726F-484B-A7D9-2949AFAA8D09}" srcOrd="0" destOrd="0" presId="urn:microsoft.com/office/officeart/2005/8/layout/vList2"/>
    <dgm:cxn modelId="{4888C966-BFB8-4E4A-BA59-F5BF6460D6ED}" type="presOf" srcId="{9477F0DC-9A75-4F75-9959-B67314900BCB}" destId="{6AAE4ECA-567F-4D3D-806B-9CDD355FFE9A}" srcOrd="0" destOrd="0" presId="urn:microsoft.com/office/officeart/2005/8/layout/vList2"/>
    <dgm:cxn modelId="{5DB97407-4F2B-4B3B-AC82-A4B1CCF85470}" type="presOf" srcId="{67541B14-8C23-4905-9A73-25B389D0FFC5}" destId="{F1F2B9A2-79A9-4FF3-8FD4-B9F3117B1FDA}" srcOrd="0" destOrd="0" presId="urn:microsoft.com/office/officeart/2005/8/layout/vList2"/>
    <dgm:cxn modelId="{F42F9861-4BF2-458D-A71C-8A2CE5950B4C}" type="presParOf" srcId="{E807CFF9-726F-484B-A7D9-2949AFAA8D09}" destId="{6AAE4ECA-567F-4D3D-806B-9CDD355FFE9A}" srcOrd="0" destOrd="0" presId="urn:microsoft.com/office/officeart/2005/8/layout/vList2"/>
    <dgm:cxn modelId="{DE89206D-FA66-49C1-BD5A-BF5871E00D47}" type="presParOf" srcId="{E807CFF9-726F-484B-A7D9-2949AFAA8D09}" destId="{1749E423-222D-42D6-9416-FDDEE9ED30B8}" srcOrd="1" destOrd="0" presId="urn:microsoft.com/office/officeart/2005/8/layout/vList2"/>
    <dgm:cxn modelId="{6417E733-E035-449F-8B74-660DC098B930}" type="presParOf" srcId="{E807CFF9-726F-484B-A7D9-2949AFAA8D09}" destId="{F1F2B9A2-79A9-4FF3-8FD4-B9F3117B1FDA}" srcOrd="2" destOrd="0" presId="urn:microsoft.com/office/officeart/2005/8/layout/vList2"/>
    <dgm:cxn modelId="{A61AB7DA-EE1A-4A24-B791-3741E8280FF6}" type="presParOf" srcId="{E807CFF9-726F-484B-A7D9-2949AFAA8D09}" destId="{21C622DD-D784-4FF5-80F3-24390FAAD14A}" srcOrd="3" destOrd="0" presId="urn:microsoft.com/office/officeart/2005/8/layout/vList2"/>
    <dgm:cxn modelId="{2C4CB2A0-9CDF-4C49-B2A0-1FC7A6802C52}" type="presParOf" srcId="{E807CFF9-726F-484B-A7D9-2949AFAA8D09}" destId="{EFB07D27-92EC-464A-84A1-8CD91C437F80}" srcOrd="4" destOrd="0" presId="urn:microsoft.com/office/officeart/2005/8/layout/vList2"/>
    <dgm:cxn modelId="{BB29C175-77C9-40E4-85EF-8D04B24EEF3D}" type="presParOf" srcId="{E807CFF9-726F-484B-A7D9-2949AFAA8D09}" destId="{CC6F4528-BC4F-4A72-965F-D319ADF7D5EB}" srcOrd="5" destOrd="0" presId="urn:microsoft.com/office/officeart/2005/8/layout/vList2"/>
    <dgm:cxn modelId="{8A532708-54CA-4D1B-9332-B24655CABBAB}" type="presParOf" srcId="{E807CFF9-726F-484B-A7D9-2949AFAA8D09}" destId="{7EDED409-78B5-490A-8980-3B7F2A58D9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16FA4-573A-48E0-9D0C-CDE44AEFDC17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C7F160D-3E6B-4407-8749-7BCDB02DC2A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Поддержка промышленных предприятий</a:t>
          </a:r>
          <a:endParaRPr lang="ru-RU" sz="1600" b="1" dirty="0"/>
        </a:p>
      </dgm:t>
    </dgm:pt>
    <dgm:pt modelId="{90DD15A4-0866-4CF0-9242-C5E7A5AEB8AF}" type="parTrans" cxnId="{F306D1E8-0E50-44F8-BD0A-CFF0802E4455}">
      <dgm:prSet/>
      <dgm:spPr/>
      <dgm:t>
        <a:bodyPr/>
        <a:lstStyle/>
        <a:p>
          <a:endParaRPr lang="ru-RU" sz="1400"/>
        </a:p>
      </dgm:t>
    </dgm:pt>
    <dgm:pt modelId="{A4D7678C-6162-4FF3-B417-44F93247A3EC}" type="sibTrans" cxnId="{F306D1E8-0E50-44F8-BD0A-CFF0802E4455}">
      <dgm:prSet/>
      <dgm:spPr/>
      <dgm:t>
        <a:bodyPr/>
        <a:lstStyle/>
        <a:p>
          <a:endParaRPr lang="ru-RU" sz="1400"/>
        </a:p>
      </dgm:t>
    </dgm:pt>
    <dgm:pt modelId="{84B1E0E8-179D-47A6-98D6-AAE8A9698D60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 smtClean="0"/>
            <a:t>приобретение оборудования в лизинг</a:t>
          </a:r>
          <a:endParaRPr lang="ru-RU" sz="1400" dirty="0"/>
        </a:p>
      </dgm:t>
    </dgm:pt>
    <dgm:pt modelId="{573E5350-C08C-4489-876A-81EDE6323C69}" type="parTrans" cxnId="{2AA4E70B-1D15-4278-88AE-C567431E2114}">
      <dgm:prSet/>
      <dgm:spPr/>
      <dgm:t>
        <a:bodyPr/>
        <a:lstStyle/>
        <a:p>
          <a:endParaRPr lang="ru-RU" sz="1400"/>
        </a:p>
      </dgm:t>
    </dgm:pt>
    <dgm:pt modelId="{ECF3F75B-CFDC-440F-8C56-CB92D3337943}" type="sibTrans" cxnId="{2AA4E70B-1D15-4278-88AE-C567431E2114}">
      <dgm:prSet/>
      <dgm:spPr/>
      <dgm:t>
        <a:bodyPr/>
        <a:lstStyle/>
        <a:p>
          <a:endParaRPr lang="ru-RU" sz="1400"/>
        </a:p>
      </dgm:t>
    </dgm:pt>
    <dgm:pt modelId="{5D9D13BD-14F3-4158-9AF1-57FFB32DA95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Поддержка инновационных предприятий</a:t>
          </a:r>
          <a:endParaRPr lang="ru-RU" sz="1600" b="1" dirty="0"/>
        </a:p>
      </dgm:t>
    </dgm:pt>
    <dgm:pt modelId="{57DF4286-8654-440F-8F23-EFD0B731BCA5}" type="parTrans" cxnId="{5405E407-90C3-4EF4-A140-1877867B1A2E}">
      <dgm:prSet/>
      <dgm:spPr/>
      <dgm:t>
        <a:bodyPr/>
        <a:lstStyle/>
        <a:p>
          <a:endParaRPr lang="ru-RU" sz="1400"/>
        </a:p>
      </dgm:t>
    </dgm:pt>
    <dgm:pt modelId="{0D02D92D-3134-4E4E-B076-D63753540FF9}" type="sibTrans" cxnId="{5405E407-90C3-4EF4-A140-1877867B1A2E}">
      <dgm:prSet/>
      <dgm:spPr/>
      <dgm:t>
        <a:bodyPr/>
        <a:lstStyle/>
        <a:p>
          <a:endParaRPr lang="ru-RU" sz="1400"/>
        </a:p>
      </dgm:t>
    </dgm:pt>
    <dgm:pt modelId="{D6AF1EC6-A4A0-4B62-AFFF-0BFB8120338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/>
            <a:t>проведение НИР и НИОКР</a:t>
          </a:r>
          <a:endParaRPr lang="ru-RU" sz="600" dirty="0"/>
        </a:p>
      </dgm:t>
    </dgm:pt>
    <dgm:pt modelId="{2F427B58-F1B0-4964-9FCF-524E8CB781B4}" type="parTrans" cxnId="{F5929352-FF57-488F-8647-81ED6C0AC20E}">
      <dgm:prSet/>
      <dgm:spPr/>
      <dgm:t>
        <a:bodyPr/>
        <a:lstStyle/>
        <a:p>
          <a:endParaRPr lang="ru-RU" sz="1400"/>
        </a:p>
      </dgm:t>
    </dgm:pt>
    <dgm:pt modelId="{4D9DC993-A85C-44BC-8363-3B8ABBAC83E4}" type="sibTrans" cxnId="{F5929352-FF57-488F-8647-81ED6C0AC20E}">
      <dgm:prSet/>
      <dgm:spPr/>
      <dgm:t>
        <a:bodyPr/>
        <a:lstStyle/>
        <a:p>
          <a:endParaRPr lang="ru-RU" sz="1400"/>
        </a:p>
      </dgm:t>
    </dgm:pt>
    <dgm:pt modelId="{7E37DB98-737F-4037-BC6B-9F98815F2ED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Поддержка предприятий АПК, включая предприятия пищевой промышленности</a:t>
          </a:r>
          <a:endParaRPr lang="ru-RU" sz="1600" b="1" dirty="0"/>
        </a:p>
      </dgm:t>
    </dgm:pt>
    <dgm:pt modelId="{E4E33918-ED54-464A-81C5-85E3246140B3}" type="parTrans" cxnId="{6FAB87F6-A28D-49F3-9717-B7C7A83C8742}">
      <dgm:prSet/>
      <dgm:spPr/>
      <dgm:t>
        <a:bodyPr/>
        <a:lstStyle/>
        <a:p>
          <a:endParaRPr lang="ru-RU"/>
        </a:p>
      </dgm:t>
    </dgm:pt>
    <dgm:pt modelId="{EDC0D341-4E70-4527-A869-35F0F503374C}" type="sibTrans" cxnId="{6FAB87F6-A28D-49F3-9717-B7C7A83C8742}">
      <dgm:prSet/>
      <dgm:spPr/>
      <dgm:t>
        <a:bodyPr/>
        <a:lstStyle/>
        <a:p>
          <a:endParaRPr lang="ru-RU"/>
        </a:p>
      </dgm:t>
    </dgm:pt>
    <dgm:pt modelId="{0468C44A-DA02-4B94-8292-7E6230F8B193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 smtClean="0"/>
            <a:t>подготовка и переподготовка кадров</a:t>
          </a:r>
          <a:endParaRPr lang="ru-RU" sz="1400" dirty="0"/>
        </a:p>
      </dgm:t>
    </dgm:pt>
    <dgm:pt modelId="{A9F5E7C3-5A01-48BD-97E9-4002FD57A082}" type="parTrans" cxnId="{7C631D16-8B9F-45B8-AF20-1AEAE3B1CB07}">
      <dgm:prSet/>
      <dgm:spPr/>
      <dgm:t>
        <a:bodyPr/>
        <a:lstStyle/>
        <a:p>
          <a:endParaRPr lang="ru-RU"/>
        </a:p>
      </dgm:t>
    </dgm:pt>
    <dgm:pt modelId="{AD14C0D2-CAB3-4F5A-8313-32C146F97205}" type="sibTrans" cxnId="{7C631D16-8B9F-45B8-AF20-1AEAE3B1CB07}">
      <dgm:prSet/>
      <dgm:spPr/>
      <dgm:t>
        <a:bodyPr/>
        <a:lstStyle/>
        <a:p>
          <a:endParaRPr lang="ru-RU"/>
        </a:p>
      </dgm:t>
    </dgm:pt>
    <dgm:pt modelId="{646014B8-3490-4B39-A921-F05FC8D5E4EE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 smtClean="0"/>
            <a:t>реализация мер по энергосбережению</a:t>
          </a:r>
          <a:endParaRPr lang="ru-RU" sz="1400" dirty="0"/>
        </a:p>
      </dgm:t>
    </dgm:pt>
    <dgm:pt modelId="{BED615EF-6054-41ED-9B8D-09B4A53CC4B1}" type="parTrans" cxnId="{B888111F-A76E-491F-911A-21D2CE171787}">
      <dgm:prSet/>
      <dgm:spPr/>
      <dgm:t>
        <a:bodyPr/>
        <a:lstStyle/>
        <a:p>
          <a:endParaRPr lang="ru-RU"/>
        </a:p>
      </dgm:t>
    </dgm:pt>
    <dgm:pt modelId="{BA986868-50E0-4CC1-9DC9-724CF9432EE2}" type="sibTrans" cxnId="{B888111F-A76E-491F-911A-21D2CE171787}">
      <dgm:prSet/>
      <dgm:spPr/>
      <dgm:t>
        <a:bodyPr/>
        <a:lstStyle/>
        <a:p>
          <a:endParaRPr lang="ru-RU"/>
        </a:p>
      </dgm:t>
    </dgm:pt>
    <dgm:pt modelId="{5DEB68A5-C41B-48B6-A4DC-604216CE261C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 smtClean="0"/>
            <a:t>участие в международных выставках и ярмарках</a:t>
          </a:r>
          <a:endParaRPr lang="ru-RU" sz="1400" dirty="0"/>
        </a:p>
      </dgm:t>
    </dgm:pt>
    <dgm:pt modelId="{F86CED75-70AF-4455-8129-79683932F9DD}" type="parTrans" cxnId="{36C37700-F854-4444-89F2-D99F50D5EFDA}">
      <dgm:prSet/>
      <dgm:spPr/>
      <dgm:t>
        <a:bodyPr/>
        <a:lstStyle/>
        <a:p>
          <a:endParaRPr lang="ru-RU"/>
        </a:p>
      </dgm:t>
    </dgm:pt>
    <dgm:pt modelId="{F183B33C-DAE6-4CEB-9AEC-1D5CB982E1C0}" type="sibTrans" cxnId="{36C37700-F854-4444-89F2-D99F50D5EFDA}">
      <dgm:prSet/>
      <dgm:spPr/>
      <dgm:t>
        <a:bodyPr/>
        <a:lstStyle/>
        <a:p>
          <a:endParaRPr lang="ru-RU"/>
        </a:p>
      </dgm:t>
    </dgm:pt>
    <dgm:pt modelId="{12AC1165-2E9C-4819-A16B-2B44C66424F2}">
      <dgm:prSet phldrT="[Текст]" custT="1"/>
      <dgm:spPr/>
      <dgm:t>
        <a:bodyPr/>
        <a:lstStyle/>
        <a:p>
          <a:r>
            <a:rPr lang="ru-RU" sz="1400" dirty="0" smtClean="0"/>
            <a:t>привлечение краткосрочных и инвестиционных кредитов и др.</a:t>
          </a:r>
          <a:endParaRPr lang="ru-RU" sz="1400" dirty="0"/>
        </a:p>
      </dgm:t>
    </dgm:pt>
    <dgm:pt modelId="{8852ABE6-EC8F-40C9-B9B4-28EF5D022C5F}" type="sibTrans" cxnId="{A9EB40DE-85E5-46BF-950F-5C2845D84C68}">
      <dgm:prSet/>
      <dgm:spPr/>
      <dgm:t>
        <a:bodyPr/>
        <a:lstStyle/>
        <a:p>
          <a:endParaRPr lang="ru-RU"/>
        </a:p>
      </dgm:t>
    </dgm:pt>
    <dgm:pt modelId="{6034676E-3646-45C2-BFEF-3A3C693525FD}" type="parTrans" cxnId="{A9EB40DE-85E5-46BF-950F-5C2845D84C68}">
      <dgm:prSet/>
      <dgm:spPr/>
      <dgm:t>
        <a:bodyPr/>
        <a:lstStyle/>
        <a:p>
          <a:endParaRPr lang="ru-RU"/>
        </a:p>
      </dgm:t>
    </dgm:pt>
    <dgm:pt modelId="{0E71A139-16D8-4F00-A3C7-13F661228D02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 smtClean="0"/>
            <a:t>сертификация систем менеджмента</a:t>
          </a:r>
          <a:endParaRPr lang="ru-RU" sz="1400" dirty="0"/>
        </a:p>
      </dgm:t>
    </dgm:pt>
    <dgm:pt modelId="{2574E718-8A1B-4407-BDA0-03BB7F680377}" type="parTrans" cxnId="{90CF79C1-068B-4E3C-8EC7-148F094F5F8B}">
      <dgm:prSet/>
      <dgm:spPr/>
      <dgm:t>
        <a:bodyPr/>
        <a:lstStyle/>
        <a:p>
          <a:endParaRPr lang="ru-RU"/>
        </a:p>
      </dgm:t>
    </dgm:pt>
    <dgm:pt modelId="{14F09B36-E081-492A-BAD9-4269B50725BE}" type="sibTrans" cxnId="{90CF79C1-068B-4E3C-8EC7-148F094F5F8B}">
      <dgm:prSet/>
      <dgm:spPr/>
      <dgm:t>
        <a:bodyPr/>
        <a:lstStyle/>
        <a:p>
          <a:endParaRPr lang="ru-RU"/>
        </a:p>
      </dgm:t>
    </dgm:pt>
    <dgm:pt modelId="{99BF07CF-5AA5-4227-875D-E6A8FD1C607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/>
            <a:t>правовая охрана результатов интеллектуальной деятельности</a:t>
          </a:r>
          <a:r>
            <a:rPr lang="ru-RU" sz="600" dirty="0" smtClean="0"/>
            <a:t/>
          </a:r>
          <a:br>
            <a:rPr lang="ru-RU" sz="600" dirty="0" smtClean="0"/>
          </a:br>
          <a:endParaRPr lang="ru-RU" sz="600" dirty="0"/>
        </a:p>
      </dgm:t>
    </dgm:pt>
    <dgm:pt modelId="{3E2F7F75-41E6-4BE4-BE56-F6953A110955}" type="parTrans" cxnId="{88454724-B4E1-4D55-8ACA-7CD10B3F7140}">
      <dgm:prSet/>
      <dgm:spPr/>
      <dgm:t>
        <a:bodyPr/>
        <a:lstStyle/>
        <a:p>
          <a:endParaRPr lang="ru-RU"/>
        </a:p>
      </dgm:t>
    </dgm:pt>
    <dgm:pt modelId="{7121CB95-8C7C-4EF2-B6E0-27627999B7A1}" type="sibTrans" cxnId="{88454724-B4E1-4D55-8ACA-7CD10B3F7140}">
      <dgm:prSet/>
      <dgm:spPr/>
      <dgm:t>
        <a:bodyPr/>
        <a:lstStyle/>
        <a:p>
          <a:endParaRPr lang="ru-RU"/>
        </a:p>
      </dgm:t>
    </dgm:pt>
    <dgm:pt modelId="{440151D4-CC5C-4F64-82A7-DCF3AB0A4DEC}" type="pres">
      <dgm:prSet presAssocID="{CF916FA4-573A-48E0-9D0C-CDE44AEFDC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6CF4E1-5492-4D04-BFE1-DB5E11F10CDB}" type="pres">
      <dgm:prSet presAssocID="{5C7F160D-3E6B-4407-8749-7BCDB02DC2A7}" presName="parentText" presStyleLbl="node1" presStyleIdx="0" presStyleCnt="3" custScaleY="490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5D9DD-4A6B-4849-BC8A-3BA1D2A747C1}" type="pres">
      <dgm:prSet presAssocID="{5C7F160D-3E6B-4407-8749-7BCDB02DC2A7}" presName="childText" presStyleLbl="revTx" presStyleIdx="0" presStyleCnt="3" custScaleY="197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0A007-04B9-4D63-B2AE-FEDFF91E3791}" type="pres">
      <dgm:prSet presAssocID="{5D9D13BD-14F3-4158-9AF1-57FFB32DA954}" presName="parentText" presStyleLbl="node1" presStyleIdx="1" presStyleCnt="3" custScaleY="66994" custLinFactNeighborY="-303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790CD-31EC-4DDB-BA38-4DA364137841}" type="pres">
      <dgm:prSet presAssocID="{5D9D13BD-14F3-4158-9AF1-57FFB32DA954}" presName="childText" presStyleLbl="revTx" presStyleIdx="1" presStyleCnt="3" custScaleY="150430" custLinFactNeighborY="-17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353C9-3090-49FA-BAC4-297BA277D838}" type="pres">
      <dgm:prSet presAssocID="{7E37DB98-737F-4037-BC6B-9F98815F2ED0}" presName="parentText" presStyleLbl="node1" presStyleIdx="2" presStyleCnt="3" custScaleY="85691" custLinFactNeighborX="-291" custLinFactNeighborY="-300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E73C4-C2E6-4DA2-92A6-641338B4F54A}" type="pres">
      <dgm:prSet presAssocID="{7E37DB98-737F-4037-BC6B-9F98815F2ED0}" presName="childText" presStyleLbl="revTx" presStyleIdx="2" presStyleCnt="3" custScaleY="155074" custLinFactNeighborX="248" custLinFactNeighborY="-14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06D1E8-0E50-44F8-BD0A-CFF0802E4455}" srcId="{CF916FA4-573A-48E0-9D0C-CDE44AEFDC17}" destId="{5C7F160D-3E6B-4407-8749-7BCDB02DC2A7}" srcOrd="0" destOrd="0" parTransId="{90DD15A4-0866-4CF0-9242-C5E7A5AEB8AF}" sibTransId="{A4D7678C-6162-4FF3-B417-44F93247A3EC}"/>
    <dgm:cxn modelId="{F5929352-FF57-488F-8647-81ED6C0AC20E}" srcId="{5D9D13BD-14F3-4158-9AF1-57FFB32DA954}" destId="{D6AF1EC6-A4A0-4B62-AFFF-0BFB81203389}" srcOrd="0" destOrd="0" parTransId="{2F427B58-F1B0-4964-9FCF-524E8CB781B4}" sibTransId="{4D9DC993-A85C-44BC-8363-3B8ABBAC83E4}"/>
    <dgm:cxn modelId="{DC05BE3C-E98A-4991-942D-DABB8249F0A5}" type="presOf" srcId="{CF916FA4-573A-48E0-9D0C-CDE44AEFDC17}" destId="{440151D4-CC5C-4F64-82A7-DCF3AB0A4DEC}" srcOrd="0" destOrd="0" presId="urn:microsoft.com/office/officeart/2005/8/layout/vList2"/>
    <dgm:cxn modelId="{83FF9779-5B9C-4C37-B79C-4F831078C004}" type="presOf" srcId="{5C7F160D-3E6B-4407-8749-7BCDB02DC2A7}" destId="{D06CF4E1-5492-4D04-BFE1-DB5E11F10CDB}" srcOrd="0" destOrd="0" presId="urn:microsoft.com/office/officeart/2005/8/layout/vList2"/>
    <dgm:cxn modelId="{63943184-5379-4B11-A587-2142EF91B7E4}" type="presOf" srcId="{5DEB68A5-C41B-48B6-A4DC-604216CE261C}" destId="{2695D9DD-4A6B-4849-BC8A-3BA1D2A747C1}" srcOrd="0" destOrd="3" presId="urn:microsoft.com/office/officeart/2005/8/layout/vList2"/>
    <dgm:cxn modelId="{6E2AFA0F-B2AA-43F2-B065-53C8AEBF81B1}" type="presOf" srcId="{646014B8-3490-4B39-A921-F05FC8D5E4EE}" destId="{2695D9DD-4A6B-4849-BC8A-3BA1D2A747C1}" srcOrd="0" destOrd="2" presId="urn:microsoft.com/office/officeart/2005/8/layout/vList2"/>
    <dgm:cxn modelId="{B935AFCF-2143-4716-B418-5DDBC760B32E}" type="presOf" srcId="{0468C44A-DA02-4B94-8292-7E6230F8B193}" destId="{2695D9DD-4A6B-4849-BC8A-3BA1D2A747C1}" srcOrd="0" destOrd="1" presId="urn:microsoft.com/office/officeart/2005/8/layout/vList2"/>
    <dgm:cxn modelId="{7C631D16-8B9F-45B8-AF20-1AEAE3B1CB07}" srcId="{5C7F160D-3E6B-4407-8749-7BCDB02DC2A7}" destId="{0468C44A-DA02-4B94-8292-7E6230F8B193}" srcOrd="1" destOrd="0" parTransId="{A9F5E7C3-5A01-48BD-97E9-4002FD57A082}" sibTransId="{AD14C0D2-CAB3-4F5A-8313-32C146F97205}"/>
    <dgm:cxn modelId="{90CF79C1-068B-4E3C-8EC7-148F094F5F8B}" srcId="{5C7F160D-3E6B-4407-8749-7BCDB02DC2A7}" destId="{0E71A139-16D8-4F00-A3C7-13F661228D02}" srcOrd="4" destOrd="0" parTransId="{2574E718-8A1B-4407-BDA0-03BB7F680377}" sibTransId="{14F09B36-E081-492A-BAD9-4269B50725BE}"/>
    <dgm:cxn modelId="{B888111F-A76E-491F-911A-21D2CE171787}" srcId="{5C7F160D-3E6B-4407-8749-7BCDB02DC2A7}" destId="{646014B8-3490-4B39-A921-F05FC8D5E4EE}" srcOrd="2" destOrd="0" parTransId="{BED615EF-6054-41ED-9B8D-09B4A53CC4B1}" sibTransId="{BA986868-50E0-4CC1-9DC9-724CF9432EE2}"/>
    <dgm:cxn modelId="{5405E407-90C3-4EF4-A140-1877867B1A2E}" srcId="{CF916FA4-573A-48E0-9D0C-CDE44AEFDC17}" destId="{5D9D13BD-14F3-4158-9AF1-57FFB32DA954}" srcOrd="1" destOrd="0" parTransId="{57DF4286-8654-440F-8F23-EFD0B731BCA5}" sibTransId="{0D02D92D-3134-4E4E-B076-D63753540FF9}"/>
    <dgm:cxn modelId="{DE1BF46E-4946-4560-9F93-EB64B2E708A0}" type="presOf" srcId="{D6AF1EC6-A4A0-4B62-AFFF-0BFB81203389}" destId="{1D1790CD-31EC-4DDB-BA38-4DA364137841}" srcOrd="0" destOrd="0" presId="urn:microsoft.com/office/officeart/2005/8/layout/vList2"/>
    <dgm:cxn modelId="{60A9DD27-92D8-4402-91E7-5A33878C2B31}" type="presOf" srcId="{0E71A139-16D8-4F00-A3C7-13F661228D02}" destId="{2695D9DD-4A6B-4849-BC8A-3BA1D2A747C1}" srcOrd="0" destOrd="4" presId="urn:microsoft.com/office/officeart/2005/8/layout/vList2"/>
    <dgm:cxn modelId="{36C37700-F854-4444-89F2-D99F50D5EFDA}" srcId="{5C7F160D-3E6B-4407-8749-7BCDB02DC2A7}" destId="{5DEB68A5-C41B-48B6-A4DC-604216CE261C}" srcOrd="3" destOrd="0" parTransId="{F86CED75-70AF-4455-8129-79683932F9DD}" sibTransId="{F183B33C-DAE6-4CEB-9AEC-1D5CB982E1C0}"/>
    <dgm:cxn modelId="{BC7E39EC-5664-4AF8-AD1A-1C470FBF0105}" type="presOf" srcId="{99BF07CF-5AA5-4227-875D-E6A8FD1C6070}" destId="{1D1790CD-31EC-4DDB-BA38-4DA364137841}" srcOrd="0" destOrd="1" presId="urn:microsoft.com/office/officeart/2005/8/layout/vList2"/>
    <dgm:cxn modelId="{B96B63C9-17AB-4531-8DFD-AE075BC829CA}" type="presOf" srcId="{5D9D13BD-14F3-4158-9AF1-57FFB32DA954}" destId="{5D40A007-04B9-4D63-B2AE-FEDFF91E3791}" srcOrd="0" destOrd="0" presId="urn:microsoft.com/office/officeart/2005/8/layout/vList2"/>
    <dgm:cxn modelId="{A9EB40DE-85E5-46BF-950F-5C2845D84C68}" srcId="{7E37DB98-737F-4037-BC6B-9F98815F2ED0}" destId="{12AC1165-2E9C-4819-A16B-2B44C66424F2}" srcOrd="0" destOrd="0" parTransId="{6034676E-3646-45C2-BFEF-3A3C693525FD}" sibTransId="{8852ABE6-EC8F-40C9-B9B4-28EF5D022C5F}"/>
    <dgm:cxn modelId="{88454724-B4E1-4D55-8ACA-7CD10B3F7140}" srcId="{5D9D13BD-14F3-4158-9AF1-57FFB32DA954}" destId="{99BF07CF-5AA5-4227-875D-E6A8FD1C6070}" srcOrd="1" destOrd="0" parTransId="{3E2F7F75-41E6-4BE4-BE56-F6953A110955}" sibTransId="{7121CB95-8C7C-4EF2-B6E0-27627999B7A1}"/>
    <dgm:cxn modelId="{84FAA7F7-396A-46E8-ACAD-1012E816660F}" type="presOf" srcId="{12AC1165-2E9C-4819-A16B-2B44C66424F2}" destId="{08FE73C4-C2E6-4DA2-92A6-641338B4F54A}" srcOrd="0" destOrd="0" presId="urn:microsoft.com/office/officeart/2005/8/layout/vList2"/>
    <dgm:cxn modelId="{6FAB87F6-A28D-49F3-9717-B7C7A83C8742}" srcId="{CF916FA4-573A-48E0-9D0C-CDE44AEFDC17}" destId="{7E37DB98-737F-4037-BC6B-9F98815F2ED0}" srcOrd="2" destOrd="0" parTransId="{E4E33918-ED54-464A-81C5-85E3246140B3}" sibTransId="{EDC0D341-4E70-4527-A869-35F0F503374C}"/>
    <dgm:cxn modelId="{30A75127-91BC-43F5-BDC8-9DBD02236491}" type="presOf" srcId="{7E37DB98-737F-4037-BC6B-9F98815F2ED0}" destId="{6D7353C9-3090-49FA-BAC4-297BA277D838}" srcOrd="0" destOrd="0" presId="urn:microsoft.com/office/officeart/2005/8/layout/vList2"/>
    <dgm:cxn modelId="{2AA4E70B-1D15-4278-88AE-C567431E2114}" srcId="{5C7F160D-3E6B-4407-8749-7BCDB02DC2A7}" destId="{84B1E0E8-179D-47A6-98D6-AAE8A9698D60}" srcOrd="0" destOrd="0" parTransId="{573E5350-C08C-4489-876A-81EDE6323C69}" sibTransId="{ECF3F75B-CFDC-440F-8C56-CB92D3337943}"/>
    <dgm:cxn modelId="{83641500-87AF-4DDA-814D-F3333955A8B6}" type="presOf" srcId="{84B1E0E8-179D-47A6-98D6-AAE8A9698D60}" destId="{2695D9DD-4A6B-4849-BC8A-3BA1D2A747C1}" srcOrd="0" destOrd="0" presId="urn:microsoft.com/office/officeart/2005/8/layout/vList2"/>
    <dgm:cxn modelId="{EF2AFE0A-0508-4D7C-AFAF-2535751C2277}" type="presParOf" srcId="{440151D4-CC5C-4F64-82A7-DCF3AB0A4DEC}" destId="{D06CF4E1-5492-4D04-BFE1-DB5E11F10CDB}" srcOrd="0" destOrd="0" presId="urn:microsoft.com/office/officeart/2005/8/layout/vList2"/>
    <dgm:cxn modelId="{FF8CE024-97AD-46F2-8256-54CC795F0450}" type="presParOf" srcId="{440151D4-CC5C-4F64-82A7-DCF3AB0A4DEC}" destId="{2695D9DD-4A6B-4849-BC8A-3BA1D2A747C1}" srcOrd="1" destOrd="0" presId="urn:microsoft.com/office/officeart/2005/8/layout/vList2"/>
    <dgm:cxn modelId="{5F87BB7E-EDEA-4C5D-84AF-85490A607B4E}" type="presParOf" srcId="{440151D4-CC5C-4F64-82A7-DCF3AB0A4DEC}" destId="{5D40A007-04B9-4D63-B2AE-FEDFF91E3791}" srcOrd="2" destOrd="0" presId="urn:microsoft.com/office/officeart/2005/8/layout/vList2"/>
    <dgm:cxn modelId="{8A42CBF0-018B-4617-8917-147495C21790}" type="presParOf" srcId="{440151D4-CC5C-4F64-82A7-DCF3AB0A4DEC}" destId="{1D1790CD-31EC-4DDB-BA38-4DA364137841}" srcOrd="3" destOrd="0" presId="urn:microsoft.com/office/officeart/2005/8/layout/vList2"/>
    <dgm:cxn modelId="{DC9DBFC2-A5A9-40DF-9F84-5A74C9042CDE}" type="presParOf" srcId="{440151D4-CC5C-4F64-82A7-DCF3AB0A4DEC}" destId="{6D7353C9-3090-49FA-BAC4-297BA277D838}" srcOrd="4" destOrd="0" presId="urn:microsoft.com/office/officeart/2005/8/layout/vList2"/>
    <dgm:cxn modelId="{A9C05EFF-76FE-4930-AC59-AE6D92AFE2D7}" type="presParOf" srcId="{440151D4-CC5C-4F64-82A7-DCF3AB0A4DEC}" destId="{08FE73C4-C2E6-4DA2-92A6-641338B4F54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916FA4-573A-48E0-9D0C-CDE44AEFDC17}" type="doc">
      <dgm:prSet loTypeId="urn:microsoft.com/office/officeart/2005/8/layout/vList2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5C7F160D-3E6B-4407-8749-7BCDB02DC2A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Поддержка экспортной деятельности предприятий</a:t>
          </a:r>
          <a:endParaRPr lang="ru-RU" sz="1600" b="1" dirty="0"/>
        </a:p>
      </dgm:t>
    </dgm:pt>
    <dgm:pt modelId="{90DD15A4-0866-4CF0-9242-C5E7A5AEB8AF}" type="parTrans" cxnId="{F306D1E8-0E50-44F8-BD0A-CFF0802E4455}">
      <dgm:prSet/>
      <dgm:spPr/>
      <dgm:t>
        <a:bodyPr/>
        <a:lstStyle/>
        <a:p>
          <a:endParaRPr lang="ru-RU" sz="1600"/>
        </a:p>
      </dgm:t>
    </dgm:pt>
    <dgm:pt modelId="{A4D7678C-6162-4FF3-B417-44F93247A3EC}" type="sibTrans" cxnId="{F306D1E8-0E50-44F8-BD0A-CFF0802E4455}">
      <dgm:prSet/>
      <dgm:spPr/>
      <dgm:t>
        <a:bodyPr/>
        <a:lstStyle/>
        <a:p>
          <a:endParaRPr lang="ru-RU" sz="1600"/>
        </a:p>
      </dgm:t>
    </dgm:pt>
    <dgm:pt modelId="{84B1E0E8-179D-47A6-98D6-AAE8A9698D60}">
      <dgm:prSet phldrT="[Текст]" custT="1"/>
      <dgm:spPr/>
      <dgm:t>
        <a:bodyPr/>
        <a:lstStyle/>
        <a:p>
          <a:pPr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ru-RU" sz="1400" dirty="0" smtClean="0"/>
            <a:t>привлечение кредитов в целях реализации экспортных контрактов</a:t>
          </a:r>
          <a:endParaRPr lang="ru-RU" sz="1400" dirty="0"/>
        </a:p>
      </dgm:t>
    </dgm:pt>
    <dgm:pt modelId="{573E5350-C08C-4489-876A-81EDE6323C69}" type="parTrans" cxnId="{2AA4E70B-1D15-4278-88AE-C567431E2114}">
      <dgm:prSet/>
      <dgm:spPr/>
      <dgm:t>
        <a:bodyPr/>
        <a:lstStyle/>
        <a:p>
          <a:endParaRPr lang="ru-RU" sz="1600"/>
        </a:p>
      </dgm:t>
    </dgm:pt>
    <dgm:pt modelId="{ECF3F75B-CFDC-440F-8C56-CB92D3337943}" type="sibTrans" cxnId="{2AA4E70B-1D15-4278-88AE-C567431E2114}">
      <dgm:prSet/>
      <dgm:spPr/>
      <dgm:t>
        <a:bodyPr/>
        <a:lstStyle/>
        <a:p>
          <a:endParaRPr lang="ru-RU" sz="1600"/>
        </a:p>
      </dgm:t>
    </dgm:pt>
    <dgm:pt modelId="{2B563C73-E6F8-4A2A-B7A7-B19B61B59751}">
      <dgm:prSet phldrT="[Текст]" custT="1"/>
      <dgm:spPr/>
      <dgm:t>
        <a:bodyPr/>
        <a:lstStyle/>
        <a:p>
          <a:pPr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ru-RU" sz="1400" dirty="0" smtClean="0"/>
            <a:t>сертификация, необходимая для экспорта товаров (работ, услуг)  </a:t>
          </a:r>
          <a:endParaRPr lang="ru-RU" sz="1400" dirty="0"/>
        </a:p>
      </dgm:t>
    </dgm:pt>
    <dgm:pt modelId="{7B12CF31-18F7-4917-A184-B5960A62DDBD}" type="parTrans" cxnId="{DA43DF0F-D4B0-4395-8576-63365F9C44E4}">
      <dgm:prSet/>
      <dgm:spPr/>
      <dgm:t>
        <a:bodyPr/>
        <a:lstStyle/>
        <a:p>
          <a:endParaRPr lang="ru-RU" sz="1600"/>
        </a:p>
      </dgm:t>
    </dgm:pt>
    <dgm:pt modelId="{D7249F07-86BC-4408-B678-F4F511E993B8}" type="sibTrans" cxnId="{DA43DF0F-D4B0-4395-8576-63365F9C44E4}">
      <dgm:prSet/>
      <dgm:spPr/>
      <dgm:t>
        <a:bodyPr/>
        <a:lstStyle/>
        <a:p>
          <a:endParaRPr lang="ru-RU" sz="1600"/>
        </a:p>
      </dgm:t>
    </dgm:pt>
    <dgm:pt modelId="{0468C44A-DA02-4B94-8292-7E6230F8B193}">
      <dgm:prSet phldrT="[Текст]" custT="1"/>
      <dgm:spPr/>
      <dgm:t>
        <a:bodyPr/>
        <a:lstStyle/>
        <a:p>
          <a:pPr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ru-RU" sz="1400" dirty="0" smtClean="0"/>
            <a:t>транспортировка товаров по экспортным контрактам</a:t>
          </a:r>
          <a:endParaRPr lang="ru-RU" sz="1400" dirty="0"/>
        </a:p>
      </dgm:t>
    </dgm:pt>
    <dgm:pt modelId="{A9F5E7C3-5A01-48BD-97E9-4002FD57A082}" type="parTrans" cxnId="{7C631D16-8B9F-45B8-AF20-1AEAE3B1CB07}">
      <dgm:prSet/>
      <dgm:spPr/>
      <dgm:t>
        <a:bodyPr/>
        <a:lstStyle/>
        <a:p>
          <a:endParaRPr lang="ru-RU" sz="1600"/>
        </a:p>
      </dgm:t>
    </dgm:pt>
    <dgm:pt modelId="{AD14C0D2-CAB3-4F5A-8313-32C146F97205}" type="sibTrans" cxnId="{7C631D16-8B9F-45B8-AF20-1AEAE3B1CB07}">
      <dgm:prSet/>
      <dgm:spPr/>
      <dgm:t>
        <a:bodyPr/>
        <a:lstStyle/>
        <a:p>
          <a:endParaRPr lang="ru-RU" sz="1600"/>
        </a:p>
      </dgm:t>
    </dgm:pt>
    <dgm:pt modelId="{440151D4-CC5C-4F64-82A7-DCF3AB0A4DEC}" type="pres">
      <dgm:prSet presAssocID="{CF916FA4-573A-48E0-9D0C-CDE44AEFDC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6CF4E1-5492-4D04-BFE1-DB5E11F10CDB}" type="pres">
      <dgm:prSet presAssocID="{5C7F160D-3E6B-4407-8749-7BCDB02DC2A7}" presName="parentText" presStyleLbl="node1" presStyleIdx="0" presStyleCnt="1" custScaleY="69620" custLinFactNeighborY="-18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5D9DD-4A6B-4849-BC8A-3BA1D2A747C1}" type="pres">
      <dgm:prSet presAssocID="{5C7F160D-3E6B-4407-8749-7BCDB02DC2A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3BF99F-4B3F-4B75-BDFE-BA07EEE0BCC8}" type="presOf" srcId="{0468C44A-DA02-4B94-8292-7E6230F8B193}" destId="{2695D9DD-4A6B-4849-BC8A-3BA1D2A747C1}" srcOrd="0" destOrd="1" presId="urn:microsoft.com/office/officeart/2005/8/layout/vList2"/>
    <dgm:cxn modelId="{F306D1E8-0E50-44F8-BD0A-CFF0802E4455}" srcId="{CF916FA4-573A-48E0-9D0C-CDE44AEFDC17}" destId="{5C7F160D-3E6B-4407-8749-7BCDB02DC2A7}" srcOrd="0" destOrd="0" parTransId="{90DD15A4-0866-4CF0-9242-C5E7A5AEB8AF}" sibTransId="{A4D7678C-6162-4FF3-B417-44F93247A3EC}"/>
    <dgm:cxn modelId="{F287ABBF-5C6A-474C-9A8A-F6D00C47D537}" type="presOf" srcId="{5C7F160D-3E6B-4407-8749-7BCDB02DC2A7}" destId="{D06CF4E1-5492-4D04-BFE1-DB5E11F10CDB}" srcOrd="0" destOrd="0" presId="urn:microsoft.com/office/officeart/2005/8/layout/vList2"/>
    <dgm:cxn modelId="{2AA4E70B-1D15-4278-88AE-C567431E2114}" srcId="{5C7F160D-3E6B-4407-8749-7BCDB02DC2A7}" destId="{84B1E0E8-179D-47A6-98D6-AAE8A9698D60}" srcOrd="0" destOrd="0" parTransId="{573E5350-C08C-4489-876A-81EDE6323C69}" sibTransId="{ECF3F75B-CFDC-440F-8C56-CB92D3337943}"/>
    <dgm:cxn modelId="{6AB1D651-5ACA-4BBA-A088-1B994D627463}" type="presOf" srcId="{2B563C73-E6F8-4A2A-B7A7-B19B61B59751}" destId="{2695D9DD-4A6B-4849-BC8A-3BA1D2A747C1}" srcOrd="0" destOrd="2" presId="urn:microsoft.com/office/officeart/2005/8/layout/vList2"/>
    <dgm:cxn modelId="{7C631D16-8B9F-45B8-AF20-1AEAE3B1CB07}" srcId="{5C7F160D-3E6B-4407-8749-7BCDB02DC2A7}" destId="{0468C44A-DA02-4B94-8292-7E6230F8B193}" srcOrd="1" destOrd="0" parTransId="{A9F5E7C3-5A01-48BD-97E9-4002FD57A082}" sibTransId="{AD14C0D2-CAB3-4F5A-8313-32C146F97205}"/>
    <dgm:cxn modelId="{10925ED2-79BA-4CC6-B78E-21DF9057CED0}" type="presOf" srcId="{CF916FA4-573A-48E0-9D0C-CDE44AEFDC17}" destId="{440151D4-CC5C-4F64-82A7-DCF3AB0A4DEC}" srcOrd="0" destOrd="0" presId="urn:microsoft.com/office/officeart/2005/8/layout/vList2"/>
    <dgm:cxn modelId="{44B5899B-FB17-47DA-9BBF-6A13AFCB0AEA}" type="presOf" srcId="{84B1E0E8-179D-47A6-98D6-AAE8A9698D60}" destId="{2695D9DD-4A6B-4849-BC8A-3BA1D2A747C1}" srcOrd="0" destOrd="0" presId="urn:microsoft.com/office/officeart/2005/8/layout/vList2"/>
    <dgm:cxn modelId="{DA43DF0F-D4B0-4395-8576-63365F9C44E4}" srcId="{5C7F160D-3E6B-4407-8749-7BCDB02DC2A7}" destId="{2B563C73-E6F8-4A2A-B7A7-B19B61B59751}" srcOrd="2" destOrd="0" parTransId="{7B12CF31-18F7-4917-A184-B5960A62DDBD}" sibTransId="{D7249F07-86BC-4408-B678-F4F511E993B8}"/>
    <dgm:cxn modelId="{234C44C1-8D68-46E7-BD2A-EDD8822409FF}" type="presParOf" srcId="{440151D4-CC5C-4F64-82A7-DCF3AB0A4DEC}" destId="{D06CF4E1-5492-4D04-BFE1-DB5E11F10CDB}" srcOrd="0" destOrd="0" presId="urn:microsoft.com/office/officeart/2005/8/layout/vList2"/>
    <dgm:cxn modelId="{73E56E66-CB58-4CE7-B0AD-632B4D4CD66B}" type="presParOf" srcId="{440151D4-CC5C-4F64-82A7-DCF3AB0A4DEC}" destId="{2695D9DD-4A6B-4849-BC8A-3BA1D2A747C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069105-7B1F-4FA4-9706-07DFBED90F37}" type="doc">
      <dgm:prSet loTypeId="urn:microsoft.com/office/officeart/2005/8/layout/hList3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5C72C7E-1F2B-478D-9B06-110606A8F7A4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ООО «Технопарк Санкт-Петербурга»</a:t>
          </a:r>
          <a:endParaRPr lang="ru-RU" sz="2400" b="1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82073CF-D11E-4007-8CDE-A829B40B1A2B}" type="parTrans" cxnId="{8168F1D4-D615-40B9-82D3-0D9D3119A8ED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3551D327-9A9D-442A-8B8D-B01A9C0BA08D}" type="sibTrans" cxnId="{8168F1D4-D615-40B9-82D3-0D9D3119A8ED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536E638A-686B-4209-B2B5-9114F593DBF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 lIns="0" rIns="0"/>
        <a:lstStyle/>
        <a:p>
          <a:r>
            <a:rPr lang="ru-RU" sz="2000" b="1" dirty="0" err="1" smtClean="0">
              <a:effectLst/>
              <a:latin typeface="Arial" pitchFamily="34" charset="0"/>
              <a:cs typeface="Arial" pitchFamily="34" charset="0"/>
            </a:rPr>
            <a:t>Бизес-инкубатор</a:t>
          </a:r>
          <a:r>
            <a:rPr lang="ru-RU" sz="2000" b="1" dirty="0" smtClean="0">
              <a:effectLst/>
              <a:latin typeface="Arial" pitchFamily="34" charset="0"/>
              <a:cs typeface="Arial" pitchFamily="34" charset="0"/>
            </a:rPr>
            <a:t> «</a:t>
          </a:r>
          <a:r>
            <a:rPr lang="ru-RU" sz="2000" b="1" dirty="0" err="1" smtClean="0">
              <a:effectLst/>
              <a:latin typeface="Arial" pitchFamily="34" charset="0"/>
              <a:cs typeface="Arial" pitchFamily="34" charset="0"/>
            </a:rPr>
            <a:t>Ингрия</a:t>
          </a:r>
          <a:r>
            <a:rPr lang="ru-RU" sz="2000" b="1" dirty="0" smtClean="0">
              <a:effectLst/>
              <a:latin typeface="Arial" pitchFamily="34" charset="0"/>
              <a:cs typeface="Arial" pitchFamily="34" charset="0"/>
            </a:rPr>
            <a:t>»</a:t>
          </a:r>
          <a:endParaRPr lang="ru-RU" sz="2000" b="1" dirty="0">
            <a:effectLst/>
            <a:latin typeface="Arial" pitchFamily="34" charset="0"/>
            <a:cs typeface="Arial" pitchFamily="34" charset="0"/>
          </a:endParaRPr>
        </a:p>
      </dgm:t>
    </dgm:pt>
    <dgm:pt modelId="{BF5A9FB2-DA33-4B05-B1ED-7E47C7638214}" type="parTrans" cxnId="{A74FD419-B607-4701-84CC-D1EA64861DF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39DA691-11B1-4E36-B243-52E13E3357A7}" type="sibTrans" cxnId="{A74FD419-B607-4701-84CC-D1EA64861DF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A61CEDE-527C-4AB1-B879-F8AD13965C4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lIns="0" rIns="0"/>
        <a:lstStyle/>
        <a:p>
          <a:r>
            <a:rPr lang="ru-RU" sz="2000" b="1" dirty="0" smtClean="0">
              <a:effectLst/>
              <a:latin typeface="Arial" pitchFamily="34" charset="0"/>
              <a:cs typeface="Arial" pitchFamily="34" charset="0"/>
            </a:rPr>
            <a:t>Центр кластерного развития</a:t>
          </a:r>
          <a:endParaRPr lang="ru-RU" sz="2000" b="1" dirty="0">
            <a:effectLst/>
            <a:latin typeface="Arial" pitchFamily="34" charset="0"/>
            <a:cs typeface="Arial" pitchFamily="34" charset="0"/>
          </a:endParaRPr>
        </a:p>
      </dgm:t>
    </dgm:pt>
    <dgm:pt modelId="{7BE04AFE-6655-4FCE-A1EE-38613FF4DEB7}" type="parTrans" cxnId="{9E9DCB03-8547-4D8B-AFC1-5BE54327798C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B8B2DAD9-31FE-4EB6-8339-01CB078F0542}" type="sibTrans" cxnId="{9E9DCB03-8547-4D8B-AFC1-5BE54327798C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77FD50C9-6820-43FD-ABBC-237E8E86C071}">
      <dgm:prSet phldrT="[Текст]" custT="1"/>
      <dgm:spPr>
        <a:solidFill>
          <a:srgbClr val="ECF1F8"/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 lIns="0" rIns="0"/>
        <a:lstStyle/>
        <a:p>
          <a:r>
            <a:rPr lang="ru-RU" sz="2000" b="1" dirty="0" smtClean="0">
              <a:effectLst/>
              <a:latin typeface="Arial" pitchFamily="34" charset="0"/>
              <a:cs typeface="Arial" pitchFamily="34" charset="0"/>
            </a:rPr>
            <a:t>Центр </a:t>
          </a:r>
          <a:br>
            <a:rPr lang="ru-RU" sz="2000" b="1" dirty="0" smtClean="0">
              <a:effectLst/>
              <a:latin typeface="Arial" pitchFamily="34" charset="0"/>
              <a:cs typeface="Arial" pitchFamily="34" charset="0"/>
            </a:rPr>
          </a:br>
          <a:r>
            <a:rPr lang="ru-RU" sz="2000" b="1" dirty="0" err="1" smtClean="0">
              <a:effectLst/>
              <a:latin typeface="Arial" pitchFamily="34" charset="0"/>
              <a:cs typeface="Arial" pitchFamily="34" charset="0"/>
            </a:rPr>
            <a:t>прототипирования</a:t>
          </a:r>
          <a:endParaRPr lang="ru-RU" sz="2000" b="1" dirty="0">
            <a:effectLst/>
            <a:latin typeface="Arial" pitchFamily="34" charset="0"/>
            <a:cs typeface="Arial" pitchFamily="34" charset="0"/>
          </a:endParaRPr>
        </a:p>
      </dgm:t>
    </dgm:pt>
    <dgm:pt modelId="{2387D2A0-6C65-4E7F-80A8-8722F40AAB57}" type="parTrans" cxnId="{96BCC36A-4863-42AE-BEB2-0C9E7542358A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0916862A-FCCF-47F3-B6D5-D32F1626F1A9}" type="sibTrans" cxnId="{96BCC36A-4863-42AE-BEB2-0C9E7542358A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49506B8-E3FD-46BC-84E8-9D9437F7C688}">
      <dgm:prSet phldrT="[Текст]"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0" i="0" dirty="0" smtClean="0">
              <a:effectLst/>
              <a:latin typeface="Arial" pitchFamily="34" charset="0"/>
              <a:cs typeface="Arial" pitchFamily="34" charset="0"/>
            </a:rPr>
            <a:t>Инжиниринговый центр по </a:t>
          </a:r>
          <a:r>
            <a:rPr lang="ru-RU" sz="1800" b="0" i="0" dirty="0" err="1" smtClean="0">
              <a:effectLst/>
              <a:latin typeface="Arial" pitchFamily="34" charset="0"/>
              <a:cs typeface="Arial" pitchFamily="34" charset="0"/>
            </a:rPr>
            <a:t>микрореакторному</a:t>
          </a:r>
          <a:r>
            <a:rPr lang="ru-RU" sz="1800" b="0" i="0" dirty="0" smtClean="0">
              <a:effectLst/>
              <a:latin typeface="Arial" pitchFamily="34" charset="0"/>
              <a:cs typeface="Arial" pitchFamily="34" charset="0"/>
            </a:rPr>
            <a:t> синтезу активных фармацевтических субстанций</a:t>
          </a:r>
        </a:p>
        <a:p>
          <a:r>
            <a:rPr lang="ru-RU" sz="1800" b="0" i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(будет создан</a:t>
          </a:r>
          <a:br>
            <a:rPr lang="ru-RU" sz="1800" b="0" i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ru-RU" sz="1800" b="0" i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в 2016 году)</a:t>
          </a:r>
          <a:endParaRPr lang="ru-RU" sz="1800" b="0" i="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5B7709B-702C-4000-9DB1-270617A99787}" type="parTrans" cxnId="{35C49372-A970-4953-84F8-B80A8DCD23F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E1CDA6F-28A8-43A2-8C8E-0032E3128CF7}" type="sibTrans" cxnId="{35C49372-A970-4953-84F8-B80A8DCD23F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FA8BC64E-D569-4C48-B232-D5178873FBF0}" type="pres">
      <dgm:prSet presAssocID="{96069105-7B1F-4FA4-9706-07DFBED90F3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C182F5-738C-49E8-BF70-82ACB093F2D6}" type="pres">
      <dgm:prSet presAssocID="{F5C72C7E-1F2B-478D-9B06-110606A8F7A4}" presName="roof" presStyleLbl="dkBgShp" presStyleIdx="0" presStyleCnt="2" custScaleY="59420"/>
      <dgm:spPr/>
      <dgm:t>
        <a:bodyPr/>
        <a:lstStyle/>
        <a:p>
          <a:endParaRPr lang="ru-RU"/>
        </a:p>
      </dgm:t>
    </dgm:pt>
    <dgm:pt modelId="{0C56F221-92E6-439F-8420-C48DA727B73B}" type="pres">
      <dgm:prSet presAssocID="{F5C72C7E-1F2B-478D-9B06-110606A8F7A4}" presName="pillars" presStyleCnt="0"/>
      <dgm:spPr/>
      <dgm:t>
        <a:bodyPr/>
        <a:lstStyle/>
        <a:p>
          <a:endParaRPr lang="ru-RU"/>
        </a:p>
      </dgm:t>
    </dgm:pt>
    <dgm:pt modelId="{EC42EC28-9D08-414B-8C3A-B28D46F1ABA9}" type="pres">
      <dgm:prSet presAssocID="{F5C72C7E-1F2B-478D-9B06-110606A8F7A4}" presName="pillar1" presStyleLbl="node1" presStyleIdx="0" presStyleCnt="4" custScaleX="19563" custScaleY="116563" custLinFactNeighborX="-1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F5BBA-A423-49C7-820E-1380B03FCE0B}" type="pres">
      <dgm:prSet presAssocID="{9A61CEDE-527C-4AB1-B879-F8AD13965C48}" presName="pillarX" presStyleLbl="node1" presStyleIdx="1" presStyleCnt="4" custScaleX="23516" custScaleY="116563" custLinFactNeighborX="-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B61AC-0050-41E2-9912-A0EDC15DA2EF}" type="pres">
      <dgm:prSet presAssocID="{77FD50C9-6820-43FD-ABBC-237E8E86C071}" presName="pillarX" presStyleLbl="node1" presStyleIdx="2" presStyleCnt="4" custScaleX="31055" custScaleY="116563" custLinFactNeighborX="-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FFDFF-0833-4E15-BCAB-7A75FA2B7223}" type="pres">
      <dgm:prSet presAssocID="{E49506B8-E3FD-46BC-84E8-9D9437F7C688}" presName="pillarX" presStyleLbl="node1" presStyleIdx="3" presStyleCnt="4" custScaleX="26517" custScaleY="116563" custLinFactNeighborX="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E3A0E-2E00-4F4E-A43F-FEA3760D104C}" type="pres">
      <dgm:prSet presAssocID="{F5C72C7E-1F2B-478D-9B06-110606A8F7A4}" presName="base" presStyleLbl="dkBgShp" presStyleIdx="1" presStyleCnt="2" custLinFactNeighborY="43479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1E603296-3A4F-4C23-9C02-70CD721110D0}" type="presOf" srcId="{77FD50C9-6820-43FD-ABBC-237E8E86C071}" destId="{45DB61AC-0050-41E2-9912-A0EDC15DA2EF}" srcOrd="0" destOrd="0" presId="urn:microsoft.com/office/officeart/2005/8/layout/hList3"/>
    <dgm:cxn modelId="{35C49372-A970-4953-84F8-B80A8DCD23FF}" srcId="{F5C72C7E-1F2B-478D-9B06-110606A8F7A4}" destId="{E49506B8-E3FD-46BC-84E8-9D9437F7C688}" srcOrd="3" destOrd="0" parTransId="{65B7709B-702C-4000-9DB1-270617A99787}" sibTransId="{EE1CDA6F-28A8-43A2-8C8E-0032E3128CF7}"/>
    <dgm:cxn modelId="{C9B56040-A479-4A8F-8D11-FC775FEB64C2}" type="presOf" srcId="{9A61CEDE-527C-4AB1-B879-F8AD13965C48}" destId="{066F5BBA-A423-49C7-820E-1380B03FCE0B}" srcOrd="0" destOrd="0" presId="urn:microsoft.com/office/officeart/2005/8/layout/hList3"/>
    <dgm:cxn modelId="{8168F1D4-D615-40B9-82D3-0D9D3119A8ED}" srcId="{96069105-7B1F-4FA4-9706-07DFBED90F37}" destId="{F5C72C7E-1F2B-478D-9B06-110606A8F7A4}" srcOrd="0" destOrd="0" parTransId="{982073CF-D11E-4007-8CDE-A829B40B1A2B}" sibTransId="{3551D327-9A9D-442A-8B8D-B01A9C0BA08D}"/>
    <dgm:cxn modelId="{9E9DCB03-8547-4D8B-AFC1-5BE54327798C}" srcId="{F5C72C7E-1F2B-478D-9B06-110606A8F7A4}" destId="{9A61CEDE-527C-4AB1-B879-F8AD13965C48}" srcOrd="1" destOrd="0" parTransId="{7BE04AFE-6655-4FCE-A1EE-38613FF4DEB7}" sibTransId="{B8B2DAD9-31FE-4EB6-8339-01CB078F0542}"/>
    <dgm:cxn modelId="{96BCC36A-4863-42AE-BEB2-0C9E7542358A}" srcId="{F5C72C7E-1F2B-478D-9B06-110606A8F7A4}" destId="{77FD50C9-6820-43FD-ABBC-237E8E86C071}" srcOrd="2" destOrd="0" parTransId="{2387D2A0-6C65-4E7F-80A8-8722F40AAB57}" sibTransId="{0916862A-FCCF-47F3-B6D5-D32F1626F1A9}"/>
    <dgm:cxn modelId="{A74FD419-B607-4701-84CC-D1EA64861DFB}" srcId="{F5C72C7E-1F2B-478D-9B06-110606A8F7A4}" destId="{536E638A-686B-4209-B2B5-9114F593DBF4}" srcOrd="0" destOrd="0" parTransId="{BF5A9FB2-DA33-4B05-B1ED-7E47C7638214}" sibTransId="{D39DA691-11B1-4E36-B243-52E13E3357A7}"/>
    <dgm:cxn modelId="{3F6EBE5A-DF8B-492B-8FA9-90C5825A0FC9}" type="presOf" srcId="{E49506B8-E3FD-46BC-84E8-9D9437F7C688}" destId="{D79FFDFF-0833-4E15-BCAB-7A75FA2B7223}" srcOrd="0" destOrd="0" presId="urn:microsoft.com/office/officeart/2005/8/layout/hList3"/>
    <dgm:cxn modelId="{658EC97B-AE8F-4968-8A6A-236C8888F09C}" type="presOf" srcId="{536E638A-686B-4209-B2B5-9114F593DBF4}" destId="{EC42EC28-9D08-414B-8C3A-B28D46F1ABA9}" srcOrd="0" destOrd="0" presId="urn:microsoft.com/office/officeart/2005/8/layout/hList3"/>
    <dgm:cxn modelId="{05A865CA-A0E2-4460-9328-55490DE55298}" type="presOf" srcId="{96069105-7B1F-4FA4-9706-07DFBED90F37}" destId="{FA8BC64E-D569-4C48-B232-D5178873FBF0}" srcOrd="0" destOrd="0" presId="urn:microsoft.com/office/officeart/2005/8/layout/hList3"/>
    <dgm:cxn modelId="{BD552A2D-1AE4-49BC-AAF9-8D506D12134B}" type="presOf" srcId="{F5C72C7E-1F2B-478D-9B06-110606A8F7A4}" destId="{09C182F5-738C-49E8-BF70-82ACB093F2D6}" srcOrd="0" destOrd="0" presId="urn:microsoft.com/office/officeart/2005/8/layout/hList3"/>
    <dgm:cxn modelId="{0A4C96C4-AD24-4DD8-BA66-A101D448B892}" type="presParOf" srcId="{FA8BC64E-D569-4C48-B232-D5178873FBF0}" destId="{09C182F5-738C-49E8-BF70-82ACB093F2D6}" srcOrd="0" destOrd="0" presId="urn:microsoft.com/office/officeart/2005/8/layout/hList3"/>
    <dgm:cxn modelId="{98940C22-74B4-41C8-87E6-5C29BDC893C9}" type="presParOf" srcId="{FA8BC64E-D569-4C48-B232-D5178873FBF0}" destId="{0C56F221-92E6-439F-8420-C48DA727B73B}" srcOrd="1" destOrd="0" presId="urn:microsoft.com/office/officeart/2005/8/layout/hList3"/>
    <dgm:cxn modelId="{B035AAC9-A2C2-4A39-9A83-19586EBAFF0D}" type="presParOf" srcId="{0C56F221-92E6-439F-8420-C48DA727B73B}" destId="{EC42EC28-9D08-414B-8C3A-B28D46F1ABA9}" srcOrd="0" destOrd="0" presId="urn:microsoft.com/office/officeart/2005/8/layout/hList3"/>
    <dgm:cxn modelId="{B4CAA5F5-CA6F-4CEB-9373-7DA8FF2FD81C}" type="presParOf" srcId="{0C56F221-92E6-439F-8420-C48DA727B73B}" destId="{066F5BBA-A423-49C7-820E-1380B03FCE0B}" srcOrd="1" destOrd="0" presId="urn:microsoft.com/office/officeart/2005/8/layout/hList3"/>
    <dgm:cxn modelId="{DA9A356F-B17A-4785-914D-676D7780B5D6}" type="presParOf" srcId="{0C56F221-92E6-439F-8420-C48DA727B73B}" destId="{45DB61AC-0050-41E2-9912-A0EDC15DA2EF}" srcOrd="2" destOrd="0" presId="urn:microsoft.com/office/officeart/2005/8/layout/hList3"/>
    <dgm:cxn modelId="{43406C13-71EA-418E-BE1E-0366E26F653F}" type="presParOf" srcId="{0C56F221-92E6-439F-8420-C48DA727B73B}" destId="{D79FFDFF-0833-4E15-BCAB-7A75FA2B7223}" srcOrd="3" destOrd="0" presId="urn:microsoft.com/office/officeart/2005/8/layout/hList3"/>
    <dgm:cxn modelId="{EBB5FAB1-EC3A-44CF-B784-C62EA056F46A}" type="presParOf" srcId="{FA8BC64E-D569-4C48-B232-D5178873FBF0}" destId="{44FE3A0E-2E00-4F4E-A43F-FEA3760D104C}" srcOrd="2" destOrd="0" presId="urn:microsoft.com/office/officeart/2005/8/layout/h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069105-7B1F-4FA4-9706-07DFBED90F37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5C72C7E-1F2B-478D-9B06-110606A8F7A4}">
      <dgm:prSet phldrT="[Текст]" custT="1"/>
      <dgm:spPr/>
      <dgm:t>
        <a:bodyPr/>
        <a:lstStyle/>
        <a:p>
          <a:r>
            <a:rPr lang="ru-RU" sz="1600" b="1" smtClean="0">
              <a:effectLst/>
            </a:rPr>
            <a:t>Разделы портала </a:t>
          </a:r>
          <a:endParaRPr lang="ru-RU" sz="1600" b="1" dirty="0">
            <a:effectLst/>
          </a:endParaRPr>
        </a:p>
      </dgm:t>
    </dgm:pt>
    <dgm:pt modelId="{982073CF-D11E-4007-8CDE-A829B40B1A2B}" type="parTrans" cxnId="{8168F1D4-D615-40B9-82D3-0D9D3119A8ED}">
      <dgm:prSet/>
      <dgm:spPr/>
      <dgm:t>
        <a:bodyPr/>
        <a:lstStyle/>
        <a:p>
          <a:endParaRPr lang="ru-RU" sz="1600"/>
        </a:p>
      </dgm:t>
    </dgm:pt>
    <dgm:pt modelId="{3551D327-9A9D-442A-8B8D-B01A9C0BA08D}" type="sibTrans" cxnId="{8168F1D4-D615-40B9-82D3-0D9D3119A8ED}">
      <dgm:prSet/>
      <dgm:spPr/>
      <dgm:t>
        <a:bodyPr/>
        <a:lstStyle/>
        <a:p>
          <a:endParaRPr lang="ru-RU" sz="1600"/>
        </a:p>
      </dgm:t>
    </dgm:pt>
    <dgm:pt modelId="{536E638A-686B-4209-B2B5-9114F593DBF4}">
      <dgm:prSet phldrT="[Текст]" custT="1"/>
      <dgm:spPr>
        <a:solidFill>
          <a:schemeClr val="accent1">
            <a:lumMod val="40000"/>
            <a:lumOff val="60000"/>
            <a:alpha val="55000"/>
          </a:schemeClr>
        </a:solidFill>
      </dgm:spPr>
      <dgm:t>
        <a:bodyPr/>
        <a:lstStyle/>
        <a:p>
          <a:r>
            <a:rPr lang="ru-RU" sz="1400" b="1" dirty="0" smtClean="0">
              <a:effectLst/>
              <a:latin typeface="Arial" pitchFamily="34" charset="0"/>
              <a:cs typeface="Arial" pitchFamily="34" charset="0"/>
            </a:rPr>
            <a:t>Промышленно-складские объекты</a:t>
          </a:r>
          <a:endParaRPr lang="ru-RU" sz="1400" b="1" dirty="0">
            <a:effectLst/>
            <a:latin typeface="Arial" pitchFamily="34" charset="0"/>
            <a:cs typeface="Arial" pitchFamily="34" charset="0"/>
          </a:endParaRPr>
        </a:p>
      </dgm:t>
    </dgm:pt>
    <dgm:pt modelId="{BF5A9FB2-DA33-4B05-B1ED-7E47C7638214}" type="parTrans" cxnId="{A74FD419-B607-4701-84CC-D1EA64861DFB}">
      <dgm:prSet/>
      <dgm:spPr/>
      <dgm:t>
        <a:bodyPr/>
        <a:lstStyle/>
        <a:p>
          <a:endParaRPr lang="ru-RU" sz="1600"/>
        </a:p>
      </dgm:t>
    </dgm:pt>
    <dgm:pt modelId="{D39DA691-11B1-4E36-B243-52E13E3357A7}" type="sibTrans" cxnId="{A74FD419-B607-4701-84CC-D1EA64861DFB}">
      <dgm:prSet/>
      <dgm:spPr/>
      <dgm:t>
        <a:bodyPr/>
        <a:lstStyle/>
        <a:p>
          <a:endParaRPr lang="ru-RU" sz="1600"/>
        </a:p>
      </dgm:t>
    </dgm:pt>
    <dgm:pt modelId="{9A61CEDE-527C-4AB1-B879-F8AD13965C48}">
      <dgm:prSet phldrT="[Текст]" custT="1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ru-RU" sz="1400" b="1" dirty="0" smtClean="0">
              <a:effectLst/>
              <a:latin typeface="Arial" pitchFamily="34" charset="0"/>
              <a:cs typeface="Arial" pitchFamily="34" charset="0"/>
            </a:rPr>
            <a:t>Земельные участки</a:t>
          </a:r>
          <a:endParaRPr lang="ru-RU" sz="1400" b="1" dirty="0">
            <a:effectLst/>
            <a:latin typeface="Arial" pitchFamily="34" charset="0"/>
            <a:cs typeface="Arial" pitchFamily="34" charset="0"/>
          </a:endParaRPr>
        </a:p>
      </dgm:t>
    </dgm:pt>
    <dgm:pt modelId="{7BE04AFE-6655-4FCE-A1EE-38613FF4DEB7}" type="parTrans" cxnId="{9E9DCB03-8547-4D8B-AFC1-5BE54327798C}">
      <dgm:prSet/>
      <dgm:spPr/>
      <dgm:t>
        <a:bodyPr/>
        <a:lstStyle/>
        <a:p>
          <a:endParaRPr lang="ru-RU" sz="1600"/>
        </a:p>
      </dgm:t>
    </dgm:pt>
    <dgm:pt modelId="{B8B2DAD9-31FE-4EB6-8339-01CB078F0542}" type="sibTrans" cxnId="{9E9DCB03-8547-4D8B-AFC1-5BE54327798C}">
      <dgm:prSet/>
      <dgm:spPr/>
      <dgm:t>
        <a:bodyPr/>
        <a:lstStyle/>
        <a:p>
          <a:endParaRPr lang="ru-RU" sz="1600"/>
        </a:p>
      </dgm:t>
    </dgm:pt>
    <dgm:pt modelId="{77FD50C9-6820-43FD-ABBC-237E8E86C071}">
      <dgm:prSet phldrT="[Текст]" custT="1"/>
      <dgm:spPr>
        <a:solidFill>
          <a:schemeClr val="accent1">
            <a:lumMod val="20000"/>
            <a:lumOff val="80000"/>
            <a:alpha val="25000"/>
          </a:schemeClr>
        </a:solidFill>
      </dgm:spPr>
      <dgm:t>
        <a:bodyPr/>
        <a:lstStyle/>
        <a:p>
          <a:r>
            <a:rPr lang="ru-RU" sz="1600" b="1" dirty="0" smtClean="0"/>
            <a:t>Офисные объекты</a:t>
          </a:r>
          <a:endParaRPr lang="ru-RU" sz="1600" b="1" dirty="0"/>
        </a:p>
      </dgm:t>
    </dgm:pt>
    <dgm:pt modelId="{2387D2A0-6C65-4E7F-80A8-8722F40AAB57}" type="parTrans" cxnId="{96BCC36A-4863-42AE-BEB2-0C9E7542358A}">
      <dgm:prSet/>
      <dgm:spPr/>
      <dgm:t>
        <a:bodyPr/>
        <a:lstStyle/>
        <a:p>
          <a:endParaRPr lang="ru-RU" sz="1600"/>
        </a:p>
      </dgm:t>
    </dgm:pt>
    <dgm:pt modelId="{0916862A-FCCF-47F3-B6D5-D32F1626F1A9}" type="sibTrans" cxnId="{96BCC36A-4863-42AE-BEB2-0C9E7542358A}">
      <dgm:prSet/>
      <dgm:spPr/>
      <dgm:t>
        <a:bodyPr/>
        <a:lstStyle/>
        <a:p>
          <a:endParaRPr lang="ru-RU" sz="1600"/>
        </a:p>
      </dgm:t>
    </dgm:pt>
    <dgm:pt modelId="{FA8BC64E-D569-4C48-B232-D5178873FBF0}" type="pres">
      <dgm:prSet presAssocID="{96069105-7B1F-4FA4-9706-07DFBED90F3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C182F5-738C-49E8-BF70-82ACB093F2D6}" type="pres">
      <dgm:prSet presAssocID="{F5C72C7E-1F2B-478D-9B06-110606A8F7A4}" presName="roof" presStyleLbl="dkBgShp" presStyleIdx="0" presStyleCnt="2"/>
      <dgm:spPr/>
      <dgm:t>
        <a:bodyPr/>
        <a:lstStyle/>
        <a:p>
          <a:endParaRPr lang="ru-RU"/>
        </a:p>
      </dgm:t>
    </dgm:pt>
    <dgm:pt modelId="{0C56F221-92E6-439F-8420-C48DA727B73B}" type="pres">
      <dgm:prSet presAssocID="{F5C72C7E-1F2B-478D-9B06-110606A8F7A4}" presName="pillars" presStyleCnt="0"/>
      <dgm:spPr/>
      <dgm:t>
        <a:bodyPr/>
        <a:lstStyle/>
        <a:p>
          <a:endParaRPr lang="ru-RU"/>
        </a:p>
      </dgm:t>
    </dgm:pt>
    <dgm:pt modelId="{EC42EC28-9D08-414B-8C3A-B28D46F1ABA9}" type="pres">
      <dgm:prSet presAssocID="{F5C72C7E-1F2B-478D-9B06-110606A8F7A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F5BBA-A423-49C7-820E-1380B03FCE0B}" type="pres">
      <dgm:prSet presAssocID="{9A61CEDE-527C-4AB1-B879-F8AD13965C4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B61AC-0050-41E2-9912-A0EDC15DA2EF}" type="pres">
      <dgm:prSet presAssocID="{77FD50C9-6820-43FD-ABBC-237E8E86C07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E3A0E-2E00-4F4E-A43F-FEA3760D104C}" type="pres">
      <dgm:prSet presAssocID="{F5C72C7E-1F2B-478D-9B06-110606A8F7A4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CDCA768C-0A1E-478D-BCDA-16C8F7E5642F}" type="presOf" srcId="{77FD50C9-6820-43FD-ABBC-237E8E86C071}" destId="{45DB61AC-0050-41E2-9912-A0EDC15DA2EF}" srcOrd="0" destOrd="0" presId="urn:microsoft.com/office/officeart/2005/8/layout/hList3"/>
    <dgm:cxn modelId="{B66254E1-C6F9-44BC-A1B5-771AE26C0D7A}" type="presOf" srcId="{96069105-7B1F-4FA4-9706-07DFBED90F37}" destId="{FA8BC64E-D569-4C48-B232-D5178873FBF0}" srcOrd="0" destOrd="0" presId="urn:microsoft.com/office/officeart/2005/8/layout/hList3"/>
    <dgm:cxn modelId="{8168F1D4-D615-40B9-82D3-0D9D3119A8ED}" srcId="{96069105-7B1F-4FA4-9706-07DFBED90F37}" destId="{F5C72C7E-1F2B-478D-9B06-110606A8F7A4}" srcOrd="0" destOrd="0" parTransId="{982073CF-D11E-4007-8CDE-A829B40B1A2B}" sibTransId="{3551D327-9A9D-442A-8B8D-B01A9C0BA08D}"/>
    <dgm:cxn modelId="{BCBE508A-F3EB-4AA3-BC32-30BC43137F1A}" type="presOf" srcId="{9A61CEDE-527C-4AB1-B879-F8AD13965C48}" destId="{066F5BBA-A423-49C7-820E-1380B03FCE0B}" srcOrd="0" destOrd="0" presId="urn:microsoft.com/office/officeart/2005/8/layout/hList3"/>
    <dgm:cxn modelId="{9E9DCB03-8547-4D8B-AFC1-5BE54327798C}" srcId="{F5C72C7E-1F2B-478D-9B06-110606A8F7A4}" destId="{9A61CEDE-527C-4AB1-B879-F8AD13965C48}" srcOrd="1" destOrd="0" parTransId="{7BE04AFE-6655-4FCE-A1EE-38613FF4DEB7}" sibTransId="{B8B2DAD9-31FE-4EB6-8339-01CB078F0542}"/>
    <dgm:cxn modelId="{96BCC36A-4863-42AE-BEB2-0C9E7542358A}" srcId="{F5C72C7E-1F2B-478D-9B06-110606A8F7A4}" destId="{77FD50C9-6820-43FD-ABBC-237E8E86C071}" srcOrd="2" destOrd="0" parTransId="{2387D2A0-6C65-4E7F-80A8-8722F40AAB57}" sibTransId="{0916862A-FCCF-47F3-B6D5-D32F1626F1A9}"/>
    <dgm:cxn modelId="{A74FD419-B607-4701-84CC-D1EA64861DFB}" srcId="{F5C72C7E-1F2B-478D-9B06-110606A8F7A4}" destId="{536E638A-686B-4209-B2B5-9114F593DBF4}" srcOrd="0" destOrd="0" parTransId="{BF5A9FB2-DA33-4B05-B1ED-7E47C7638214}" sibTransId="{D39DA691-11B1-4E36-B243-52E13E3357A7}"/>
    <dgm:cxn modelId="{3E120493-1A3A-4894-B047-627B6055C8AA}" type="presOf" srcId="{F5C72C7E-1F2B-478D-9B06-110606A8F7A4}" destId="{09C182F5-738C-49E8-BF70-82ACB093F2D6}" srcOrd="0" destOrd="0" presId="urn:microsoft.com/office/officeart/2005/8/layout/hList3"/>
    <dgm:cxn modelId="{28A4A0B9-2841-46C0-AB2D-510835E8F8E0}" type="presOf" srcId="{536E638A-686B-4209-B2B5-9114F593DBF4}" destId="{EC42EC28-9D08-414B-8C3A-B28D46F1ABA9}" srcOrd="0" destOrd="0" presId="urn:microsoft.com/office/officeart/2005/8/layout/hList3"/>
    <dgm:cxn modelId="{8A9B24AA-AC4B-4473-9CF0-242494B4EE4E}" type="presParOf" srcId="{FA8BC64E-D569-4C48-B232-D5178873FBF0}" destId="{09C182F5-738C-49E8-BF70-82ACB093F2D6}" srcOrd="0" destOrd="0" presId="urn:microsoft.com/office/officeart/2005/8/layout/hList3"/>
    <dgm:cxn modelId="{004CB08A-A3E5-4702-987D-4842A12E299F}" type="presParOf" srcId="{FA8BC64E-D569-4C48-B232-D5178873FBF0}" destId="{0C56F221-92E6-439F-8420-C48DA727B73B}" srcOrd="1" destOrd="0" presId="urn:microsoft.com/office/officeart/2005/8/layout/hList3"/>
    <dgm:cxn modelId="{DE151362-4368-45F0-8070-E417B771758C}" type="presParOf" srcId="{0C56F221-92E6-439F-8420-C48DA727B73B}" destId="{EC42EC28-9D08-414B-8C3A-B28D46F1ABA9}" srcOrd="0" destOrd="0" presId="urn:microsoft.com/office/officeart/2005/8/layout/hList3"/>
    <dgm:cxn modelId="{B99DF672-23A1-42FF-A821-2C372071F7B9}" type="presParOf" srcId="{0C56F221-92E6-439F-8420-C48DA727B73B}" destId="{066F5BBA-A423-49C7-820E-1380B03FCE0B}" srcOrd="1" destOrd="0" presId="urn:microsoft.com/office/officeart/2005/8/layout/hList3"/>
    <dgm:cxn modelId="{651682E4-5F40-46A8-8583-4658FE3617D0}" type="presParOf" srcId="{0C56F221-92E6-439F-8420-C48DA727B73B}" destId="{45DB61AC-0050-41E2-9912-A0EDC15DA2EF}" srcOrd="2" destOrd="0" presId="urn:microsoft.com/office/officeart/2005/8/layout/hList3"/>
    <dgm:cxn modelId="{A62D664E-F1A7-453B-85CF-E51919F63788}" type="presParOf" srcId="{FA8BC64E-D569-4C48-B232-D5178873FBF0}" destId="{44FE3A0E-2E00-4F4E-A43F-FEA3760D104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069105-7B1F-4FA4-9706-07DFBED90F37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5C72C7E-1F2B-478D-9B06-110606A8F7A4}">
      <dgm:prSet phldrT="[Текст]" custT="1"/>
      <dgm:spPr/>
      <dgm:t>
        <a:bodyPr/>
        <a:lstStyle/>
        <a:p>
          <a:r>
            <a:rPr lang="ru-RU" sz="1600" b="1" smtClean="0">
              <a:effectLst/>
              <a:latin typeface="Arial" pitchFamily="34" charset="0"/>
              <a:cs typeface="Arial" pitchFamily="34" charset="0"/>
            </a:rPr>
            <a:t>Информация об объектах недвижимости </a:t>
          </a:r>
          <a:endParaRPr lang="ru-RU" sz="1600" b="1" dirty="0">
            <a:effectLst/>
            <a:latin typeface="Arial" pitchFamily="34" charset="0"/>
            <a:cs typeface="Arial" pitchFamily="34" charset="0"/>
          </a:endParaRPr>
        </a:p>
      </dgm:t>
    </dgm:pt>
    <dgm:pt modelId="{982073CF-D11E-4007-8CDE-A829B40B1A2B}" type="parTrans" cxnId="{8168F1D4-D615-40B9-82D3-0D9D3119A8E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551D327-9A9D-442A-8B8D-B01A9C0BA08D}" type="sibTrans" cxnId="{8168F1D4-D615-40B9-82D3-0D9D3119A8E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CADD0367-4E85-4F2A-8528-95522D81838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lIns="36000" rIns="36000"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Существующие объекты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</a:t>
          </a:r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территориях хозяйствующих субъектов, имеющих избыточные площади </a:t>
          </a:r>
          <a:b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 инженерные мощности, обеспеченные соответствующей инфраструктурой)</a:t>
          </a:r>
          <a:endParaRPr lang="ru-RU" sz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4FADBBE-430A-470E-9E32-F733236CF20D}" type="parTrans" cxnId="{CB286D21-20DA-41D1-8087-5E73A7C56BB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F668E4B-BB68-420B-B5FC-F6C0C4BED505}" type="sibTrans" cxnId="{CB286D21-20DA-41D1-8087-5E73A7C56BB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62BDF-0751-4D66-BCE5-A0A0D73581F2}">
      <dgm:prSet phldrT="[Текст]" custT="1"/>
      <dgm:spPr/>
      <dgm:t>
        <a:bodyPr/>
        <a:lstStyle/>
        <a:p>
          <a:pPr marR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Новые объекты</a:t>
          </a:r>
        </a:p>
        <a:p>
          <a:pPr marR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E8301EB-BFFF-475D-8E50-1284E7808189}" type="parTrans" cxnId="{5BA7BB52-D415-41B3-BC54-1831C82C99C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4ED68BA-0F25-4642-8AD0-9CD801911A06}" type="sibTrans" cxnId="{5BA7BB52-D415-41B3-BC54-1831C82C99C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A8BC64E-D569-4C48-B232-D5178873FBF0}" type="pres">
      <dgm:prSet presAssocID="{96069105-7B1F-4FA4-9706-07DFBED90F3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C182F5-738C-49E8-BF70-82ACB093F2D6}" type="pres">
      <dgm:prSet presAssocID="{F5C72C7E-1F2B-478D-9B06-110606A8F7A4}" presName="roof" presStyleLbl="dkBgShp" presStyleIdx="0" presStyleCnt="2" custScaleY="77778"/>
      <dgm:spPr/>
      <dgm:t>
        <a:bodyPr/>
        <a:lstStyle/>
        <a:p>
          <a:endParaRPr lang="ru-RU"/>
        </a:p>
      </dgm:t>
    </dgm:pt>
    <dgm:pt modelId="{0C56F221-92E6-439F-8420-C48DA727B73B}" type="pres">
      <dgm:prSet presAssocID="{F5C72C7E-1F2B-478D-9B06-110606A8F7A4}" presName="pillars" presStyleCnt="0"/>
      <dgm:spPr/>
      <dgm:t>
        <a:bodyPr/>
        <a:lstStyle/>
        <a:p>
          <a:endParaRPr lang="ru-RU"/>
        </a:p>
      </dgm:t>
    </dgm:pt>
    <dgm:pt modelId="{EC42EC28-9D08-414B-8C3A-B28D46F1ABA9}" type="pres">
      <dgm:prSet presAssocID="{F5C72C7E-1F2B-478D-9B06-110606A8F7A4}" presName="pillar1" presStyleLbl="node1" presStyleIdx="0" presStyleCnt="2" custScaleX="70000" custScaleY="111641" custLinFactNeighborY="-2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C4A05-8B64-4DE8-8430-52CE3028BD3B}" type="pres">
      <dgm:prSet presAssocID="{BD362BDF-0751-4D66-BCE5-A0A0D73581F2}" presName="pillarX" presStyleLbl="node1" presStyleIdx="1" presStyleCnt="2" custScaleX="32566" custScaleY="111641" custLinFactNeighborY="-2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E3A0E-2E00-4F4E-A43F-FEA3760D104C}" type="pres">
      <dgm:prSet presAssocID="{F5C72C7E-1F2B-478D-9B06-110606A8F7A4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49DF253D-3759-4474-802F-BBF7F9B0ED31}" type="presOf" srcId="{F5C72C7E-1F2B-478D-9B06-110606A8F7A4}" destId="{09C182F5-738C-49E8-BF70-82ACB093F2D6}" srcOrd="0" destOrd="0" presId="urn:microsoft.com/office/officeart/2005/8/layout/hList3"/>
    <dgm:cxn modelId="{5BA7BB52-D415-41B3-BC54-1831C82C99C7}" srcId="{F5C72C7E-1F2B-478D-9B06-110606A8F7A4}" destId="{BD362BDF-0751-4D66-BCE5-A0A0D73581F2}" srcOrd="1" destOrd="0" parTransId="{1E8301EB-BFFF-475D-8E50-1284E7808189}" sibTransId="{E4ED68BA-0F25-4642-8AD0-9CD801911A06}"/>
    <dgm:cxn modelId="{8168F1D4-D615-40B9-82D3-0D9D3119A8ED}" srcId="{96069105-7B1F-4FA4-9706-07DFBED90F37}" destId="{F5C72C7E-1F2B-478D-9B06-110606A8F7A4}" srcOrd="0" destOrd="0" parTransId="{982073CF-D11E-4007-8CDE-A829B40B1A2B}" sibTransId="{3551D327-9A9D-442A-8B8D-B01A9C0BA08D}"/>
    <dgm:cxn modelId="{55A18B3F-7C68-4112-A5EB-D424DEC9F77F}" type="presOf" srcId="{BD362BDF-0751-4D66-BCE5-A0A0D73581F2}" destId="{B46C4A05-8B64-4DE8-8430-52CE3028BD3B}" srcOrd="0" destOrd="0" presId="urn:microsoft.com/office/officeart/2005/8/layout/hList3"/>
    <dgm:cxn modelId="{A222A163-D4B2-46E4-83EA-55013258807A}" type="presOf" srcId="{96069105-7B1F-4FA4-9706-07DFBED90F37}" destId="{FA8BC64E-D569-4C48-B232-D5178873FBF0}" srcOrd="0" destOrd="0" presId="urn:microsoft.com/office/officeart/2005/8/layout/hList3"/>
    <dgm:cxn modelId="{587CD9DC-8C6C-4987-9694-48C5BB590108}" type="presOf" srcId="{CADD0367-4E85-4F2A-8528-95522D818388}" destId="{EC42EC28-9D08-414B-8C3A-B28D46F1ABA9}" srcOrd="0" destOrd="0" presId="urn:microsoft.com/office/officeart/2005/8/layout/hList3"/>
    <dgm:cxn modelId="{CB286D21-20DA-41D1-8087-5E73A7C56BB6}" srcId="{F5C72C7E-1F2B-478D-9B06-110606A8F7A4}" destId="{CADD0367-4E85-4F2A-8528-95522D818388}" srcOrd="0" destOrd="0" parTransId="{D4FADBBE-430A-470E-9E32-F733236CF20D}" sibTransId="{AF668E4B-BB68-420B-B5FC-F6C0C4BED505}"/>
    <dgm:cxn modelId="{3A0D9C2B-28BA-41A8-8C70-21C3E3EABE12}" type="presParOf" srcId="{FA8BC64E-D569-4C48-B232-D5178873FBF0}" destId="{09C182F5-738C-49E8-BF70-82ACB093F2D6}" srcOrd="0" destOrd="0" presId="urn:microsoft.com/office/officeart/2005/8/layout/hList3"/>
    <dgm:cxn modelId="{A03C3FDC-4C5B-4C72-96AD-8344AF51894A}" type="presParOf" srcId="{FA8BC64E-D569-4C48-B232-D5178873FBF0}" destId="{0C56F221-92E6-439F-8420-C48DA727B73B}" srcOrd="1" destOrd="0" presId="urn:microsoft.com/office/officeart/2005/8/layout/hList3"/>
    <dgm:cxn modelId="{DC2E208B-4273-4D55-BF3D-E96CE400082D}" type="presParOf" srcId="{0C56F221-92E6-439F-8420-C48DA727B73B}" destId="{EC42EC28-9D08-414B-8C3A-B28D46F1ABA9}" srcOrd="0" destOrd="0" presId="urn:microsoft.com/office/officeart/2005/8/layout/hList3"/>
    <dgm:cxn modelId="{113DD315-FF6D-44DC-909A-DB13D5295EB3}" type="presParOf" srcId="{0C56F221-92E6-439F-8420-C48DA727B73B}" destId="{B46C4A05-8B64-4DE8-8430-52CE3028BD3B}" srcOrd="1" destOrd="0" presId="urn:microsoft.com/office/officeart/2005/8/layout/hList3"/>
    <dgm:cxn modelId="{BFF06450-AFEB-4C3A-A2DE-34CF1F82CBA7}" type="presParOf" srcId="{FA8BC64E-D569-4C48-B232-D5178873FBF0}" destId="{44FE3A0E-2E00-4F4E-A43F-FEA3760D104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E4ECA-567F-4D3D-806B-9CDD355FFE9A}">
      <dsp:nvSpPr>
        <dsp:cNvPr id="0" name=""/>
        <dsp:cNvSpPr/>
      </dsp:nvSpPr>
      <dsp:spPr>
        <a:xfrm>
          <a:off x="0" y="27803"/>
          <a:ext cx="6984776" cy="89691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Закон Санкт-Петербурга </a:t>
          </a: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/>
          </a:r>
          <a:br>
            <a:rPr lang="ru-RU" sz="1800" b="1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</a:b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   </a:t>
          </a:r>
          <a:r>
            <a:rPr lang="ru-RU" sz="1800" b="0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«Об основах промышленной политики Санкт-Петербурга»</a:t>
          </a:r>
          <a:endParaRPr lang="ru-RU" sz="1800" b="0" kern="1200" dirty="0">
            <a:solidFill>
              <a:schemeClr val="tx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3784" y="71587"/>
        <a:ext cx="6897208" cy="809346"/>
      </dsp:txXfrm>
    </dsp:sp>
    <dsp:sp modelId="{F1F2B9A2-79A9-4FF3-8FD4-B9F3117B1FDA}">
      <dsp:nvSpPr>
        <dsp:cNvPr id="0" name=""/>
        <dsp:cNvSpPr/>
      </dsp:nvSpPr>
      <dsp:spPr>
        <a:xfrm>
          <a:off x="279321" y="1031278"/>
          <a:ext cx="6705454" cy="100032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Государственная программа Санкт-Петербурга </a:t>
          </a: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/>
          </a:r>
          <a:br>
            <a:rPr lang="ru-RU" sz="1400" b="1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</a:b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   </a:t>
          </a:r>
          <a:r>
            <a:rPr lang="ru-RU" sz="1400" b="0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«Развитие промышленности, инновационной деятельности </a:t>
          </a:r>
          <a:br>
            <a:rPr lang="ru-RU" sz="1400" b="0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</a:br>
          <a:r>
            <a:rPr lang="ru-RU" sz="1400" b="0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   и агропромышленного комплекса в Санкт-Петербурге» на 2015-2020 годы» </a:t>
          </a:r>
          <a:endParaRPr lang="ru-RU" sz="1400" b="0" kern="1200" dirty="0">
            <a:solidFill>
              <a:schemeClr val="tx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28153" y="1080110"/>
        <a:ext cx="6607790" cy="902664"/>
      </dsp:txXfrm>
    </dsp:sp>
    <dsp:sp modelId="{EFB07D27-92EC-464A-84A1-8CD91C437F80}">
      <dsp:nvSpPr>
        <dsp:cNvPr id="0" name=""/>
        <dsp:cNvSpPr/>
      </dsp:nvSpPr>
      <dsp:spPr>
        <a:xfrm>
          <a:off x="1008112" y="2138167"/>
          <a:ext cx="5976663" cy="70867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План мероприятий </a:t>
          </a:r>
          <a:r>
            <a:rPr lang="ru-RU" sz="1400" b="0" i="0" u="none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по содействию импортозамещению </a:t>
          </a:r>
          <a:br>
            <a:rPr lang="ru-RU" sz="1400" b="0" i="0" u="none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</a:br>
          <a:r>
            <a:rPr lang="ru-RU" sz="1400" b="0" i="0" u="none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в Санкт-Петербурге на 2015-2017 годы</a:t>
          </a:r>
          <a:endParaRPr lang="ru-RU" sz="1400" b="0" i="0" kern="1200" dirty="0">
            <a:solidFill>
              <a:schemeClr val="tx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042707" y="2172762"/>
        <a:ext cx="5907473" cy="639489"/>
      </dsp:txXfrm>
    </dsp:sp>
    <dsp:sp modelId="{7EDED409-78B5-490A-8980-3B7F2A58D9BB}">
      <dsp:nvSpPr>
        <dsp:cNvPr id="0" name=""/>
        <dsp:cNvSpPr/>
      </dsp:nvSpPr>
      <dsp:spPr>
        <a:xfrm>
          <a:off x="1008182" y="2953406"/>
          <a:ext cx="5976593" cy="69119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Программа первоочередных мероприятий </a:t>
          </a:r>
          <a:r>
            <a:rPr lang="ru-RU" sz="1400" b="0" i="0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по обеспечению </a:t>
          </a:r>
          <a:br>
            <a:rPr lang="ru-RU" sz="1400" b="0" i="0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</a:br>
          <a:r>
            <a:rPr lang="ru-RU" sz="1400" b="0" i="0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устойчивого развития экономики и социальной стабильности </a:t>
          </a:r>
          <a:br>
            <a:rPr lang="ru-RU" sz="1400" b="0" i="0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</a:br>
          <a:r>
            <a:rPr lang="ru-RU" sz="1400" b="0" i="0" kern="1200" dirty="0" smtClean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в Санкт-Петербурге в 2015 году и на 2016-2017 годы</a:t>
          </a:r>
          <a:endParaRPr lang="ru-RU" sz="1400" b="0" i="0" kern="1200" dirty="0">
            <a:solidFill>
              <a:schemeClr val="tx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041924" y="2987148"/>
        <a:ext cx="5909109" cy="623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CF4E1-5492-4D04-BFE1-DB5E11F10CDB}">
      <dsp:nvSpPr>
        <dsp:cNvPr id="0" name=""/>
        <dsp:cNvSpPr/>
      </dsp:nvSpPr>
      <dsp:spPr>
        <a:xfrm>
          <a:off x="0" y="44"/>
          <a:ext cx="4536504" cy="301202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Поддержка промышленных предприятий</a:t>
          </a:r>
          <a:endParaRPr lang="ru-RU" sz="1600" b="1" kern="1200" dirty="0"/>
        </a:p>
      </dsp:txBody>
      <dsp:txXfrm>
        <a:off x="14703" y="14747"/>
        <a:ext cx="4507098" cy="271796"/>
      </dsp:txXfrm>
    </dsp:sp>
    <dsp:sp modelId="{2695D9DD-4A6B-4849-BC8A-3BA1D2A747C1}">
      <dsp:nvSpPr>
        <dsp:cNvPr id="0" name=""/>
        <dsp:cNvSpPr/>
      </dsp:nvSpPr>
      <dsp:spPr>
        <a:xfrm>
          <a:off x="0" y="301246"/>
          <a:ext cx="4536504" cy="110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3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/>
            <a:t>приобретение оборудования в лизинг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/>
            <a:t>подготовка и переподготовка кадров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/>
            <a:t>реализация мер по энергосбережению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/>
            <a:t>участие в международных выставках и ярмарках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/>
            <a:t>сертификация систем менеджмента</a:t>
          </a:r>
          <a:endParaRPr lang="ru-RU" sz="1400" kern="1200" dirty="0"/>
        </a:p>
      </dsp:txBody>
      <dsp:txXfrm>
        <a:off x="0" y="301246"/>
        <a:ext cx="4536504" cy="1102105"/>
      </dsp:txXfrm>
    </dsp:sp>
    <dsp:sp modelId="{5D40A007-04B9-4D63-B2AE-FEDFF91E3791}">
      <dsp:nvSpPr>
        <dsp:cNvPr id="0" name=""/>
        <dsp:cNvSpPr/>
      </dsp:nvSpPr>
      <dsp:spPr>
        <a:xfrm>
          <a:off x="0" y="1282087"/>
          <a:ext cx="4536504" cy="411165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Поддержка инновационных предприятий</a:t>
          </a:r>
          <a:endParaRPr lang="ru-RU" sz="1600" b="1" kern="1200" dirty="0"/>
        </a:p>
      </dsp:txBody>
      <dsp:txXfrm>
        <a:off x="20071" y="1302158"/>
        <a:ext cx="4496362" cy="371023"/>
      </dsp:txXfrm>
    </dsp:sp>
    <dsp:sp modelId="{1D1790CD-31EC-4DDB-BA38-4DA364137841}">
      <dsp:nvSpPr>
        <dsp:cNvPr id="0" name=""/>
        <dsp:cNvSpPr/>
      </dsp:nvSpPr>
      <dsp:spPr>
        <a:xfrm>
          <a:off x="0" y="1709716"/>
          <a:ext cx="4536504" cy="60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3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/>
            <a:t>проведение НИР и НИОКР</a:t>
          </a:r>
          <a:endParaRPr lang="ru-RU" sz="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/>
            <a:t>правовая охрана результатов интеллектуальной деятельности</a:t>
          </a:r>
          <a:r>
            <a:rPr lang="ru-RU" sz="600" kern="1200" dirty="0" smtClean="0"/>
            <a:t/>
          </a:r>
          <a:br>
            <a:rPr lang="ru-RU" sz="600" kern="1200" dirty="0" smtClean="0"/>
          </a:br>
          <a:endParaRPr lang="ru-RU" sz="600" kern="1200" dirty="0"/>
        </a:p>
      </dsp:txBody>
      <dsp:txXfrm>
        <a:off x="0" y="1709716"/>
        <a:ext cx="4536504" cy="600480"/>
      </dsp:txXfrm>
    </dsp:sp>
    <dsp:sp modelId="{6D7353C9-3090-49FA-BAC4-297BA277D838}">
      <dsp:nvSpPr>
        <dsp:cNvPr id="0" name=""/>
        <dsp:cNvSpPr/>
      </dsp:nvSpPr>
      <dsp:spPr>
        <a:xfrm>
          <a:off x="0" y="2343064"/>
          <a:ext cx="4536504" cy="525914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Поддержка предприятий АПК, включая предприятия пищевой промышленности</a:t>
          </a:r>
          <a:endParaRPr lang="ru-RU" sz="1600" b="1" kern="1200" dirty="0"/>
        </a:p>
      </dsp:txBody>
      <dsp:txXfrm>
        <a:off x="25673" y="2368737"/>
        <a:ext cx="4485158" cy="474568"/>
      </dsp:txXfrm>
    </dsp:sp>
    <dsp:sp modelId="{08FE73C4-C2E6-4DA2-92A6-641338B4F54A}">
      <dsp:nvSpPr>
        <dsp:cNvPr id="0" name=""/>
        <dsp:cNvSpPr/>
      </dsp:nvSpPr>
      <dsp:spPr>
        <a:xfrm>
          <a:off x="0" y="2851418"/>
          <a:ext cx="4536504" cy="37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3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привлечение краткосрочных и инвестиционных кредитов и др.</a:t>
          </a:r>
          <a:endParaRPr lang="ru-RU" sz="1400" kern="1200" dirty="0"/>
        </a:p>
      </dsp:txBody>
      <dsp:txXfrm>
        <a:off x="0" y="2851418"/>
        <a:ext cx="4536504" cy="371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CF4E1-5492-4D04-BFE1-DB5E11F10CDB}">
      <dsp:nvSpPr>
        <dsp:cNvPr id="0" name=""/>
        <dsp:cNvSpPr/>
      </dsp:nvSpPr>
      <dsp:spPr>
        <a:xfrm>
          <a:off x="0" y="0"/>
          <a:ext cx="3816424" cy="847136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Поддержка экспортной деятельности предприятий</a:t>
          </a:r>
          <a:endParaRPr lang="ru-RU" sz="1600" b="1" kern="1200" dirty="0"/>
        </a:p>
      </dsp:txBody>
      <dsp:txXfrm>
        <a:off x="41354" y="41354"/>
        <a:ext cx="3733716" cy="764428"/>
      </dsp:txXfrm>
    </dsp:sp>
    <dsp:sp modelId="{2695D9DD-4A6B-4849-BC8A-3BA1D2A747C1}">
      <dsp:nvSpPr>
        <dsp:cNvPr id="0" name=""/>
        <dsp:cNvSpPr/>
      </dsp:nvSpPr>
      <dsp:spPr>
        <a:xfrm>
          <a:off x="0" y="958135"/>
          <a:ext cx="3816424" cy="137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171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/>
            <a:t>привлечение кредитов в целях реализации экспортных контрактов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/>
            <a:t>транспортировка товаров по экспортным контрактам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400" kern="1200" dirty="0" smtClean="0"/>
            <a:t>сертификация, необходимая для экспорта товаров (работ, услуг)  </a:t>
          </a:r>
          <a:endParaRPr lang="ru-RU" sz="1400" kern="1200" dirty="0"/>
        </a:p>
      </dsp:txBody>
      <dsp:txXfrm>
        <a:off x="0" y="958135"/>
        <a:ext cx="3816424" cy="13791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182F5-738C-49E8-BF70-82ACB093F2D6}">
      <dsp:nvSpPr>
        <dsp:cNvPr id="0" name=""/>
        <dsp:cNvSpPr/>
      </dsp:nvSpPr>
      <dsp:spPr>
        <a:xfrm>
          <a:off x="0" y="100811"/>
          <a:ext cx="8280920" cy="59046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ООО «Технопарк Санкт-Петербурга»</a:t>
          </a:r>
          <a:endParaRPr lang="ru-RU" sz="2400" b="1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0" y="100811"/>
        <a:ext cx="8280920" cy="590462"/>
      </dsp:txXfrm>
    </dsp:sp>
    <dsp:sp modelId="{EC42EC28-9D08-414B-8C3A-B28D46F1ABA9}">
      <dsp:nvSpPr>
        <dsp:cNvPr id="0" name=""/>
        <dsp:cNvSpPr/>
      </dsp:nvSpPr>
      <dsp:spPr>
        <a:xfrm>
          <a:off x="0" y="720080"/>
          <a:ext cx="1608922" cy="243242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effectLst/>
              <a:latin typeface="Arial" pitchFamily="34" charset="0"/>
              <a:cs typeface="Arial" pitchFamily="34" charset="0"/>
            </a:rPr>
            <a:t>Бизес-инкубатор</a:t>
          </a:r>
          <a:r>
            <a:rPr lang="ru-RU" sz="2000" b="1" kern="1200" dirty="0" smtClean="0">
              <a:effectLst/>
              <a:latin typeface="Arial" pitchFamily="34" charset="0"/>
              <a:cs typeface="Arial" pitchFamily="34" charset="0"/>
            </a:rPr>
            <a:t> «</a:t>
          </a:r>
          <a:r>
            <a:rPr lang="ru-RU" sz="2000" b="1" kern="1200" dirty="0" err="1" smtClean="0">
              <a:effectLst/>
              <a:latin typeface="Arial" pitchFamily="34" charset="0"/>
              <a:cs typeface="Arial" pitchFamily="34" charset="0"/>
            </a:rPr>
            <a:t>Ингрия</a:t>
          </a:r>
          <a:r>
            <a:rPr lang="ru-RU" sz="2000" b="1" kern="1200" dirty="0" smtClean="0">
              <a:effectLst/>
              <a:latin typeface="Arial" pitchFamily="34" charset="0"/>
              <a:cs typeface="Arial" pitchFamily="34" charset="0"/>
            </a:rPr>
            <a:t>»</a:t>
          </a:r>
          <a:endParaRPr lang="ru-RU" sz="20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0" y="720080"/>
        <a:ext cx="1608922" cy="2432427"/>
      </dsp:txXfrm>
    </dsp:sp>
    <dsp:sp modelId="{066F5BBA-A423-49C7-820E-1380B03FCE0B}">
      <dsp:nvSpPr>
        <dsp:cNvPr id="0" name=""/>
        <dsp:cNvSpPr/>
      </dsp:nvSpPr>
      <dsp:spPr>
        <a:xfrm>
          <a:off x="1604863" y="720080"/>
          <a:ext cx="1934029" cy="243242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  <a:latin typeface="Arial" pitchFamily="34" charset="0"/>
              <a:cs typeface="Arial" pitchFamily="34" charset="0"/>
            </a:rPr>
            <a:t>Центр кластерного развития</a:t>
          </a:r>
          <a:endParaRPr lang="ru-RU" sz="20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1604863" y="720080"/>
        <a:ext cx="1934029" cy="2432427"/>
      </dsp:txXfrm>
    </dsp:sp>
    <dsp:sp modelId="{45DB61AC-0050-41E2-9912-A0EDC15DA2EF}">
      <dsp:nvSpPr>
        <dsp:cNvPr id="0" name=""/>
        <dsp:cNvSpPr/>
      </dsp:nvSpPr>
      <dsp:spPr>
        <a:xfrm>
          <a:off x="3519072" y="720080"/>
          <a:ext cx="2554060" cy="2432427"/>
        </a:xfrm>
        <a:prstGeom prst="rect">
          <a:avLst/>
        </a:prstGeom>
        <a:solidFill>
          <a:srgbClr val="ECF1F8"/>
        </a:solidFill>
        <a:ln w="381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  <a:latin typeface="Arial" pitchFamily="34" charset="0"/>
              <a:cs typeface="Arial" pitchFamily="34" charset="0"/>
            </a:rPr>
            <a:t>Центр </a:t>
          </a:r>
          <a:br>
            <a:rPr lang="ru-RU" sz="2000" b="1" kern="1200" dirty="0" smtClean="0">
              <a:effectLst/>
              <a:latin typeface="Arial" pitchFamily="34" charset="0"/>
              <a:cs typeface="Arial" pitchFamily="34" charset="0"/>
            </a:rPr>
          </a:br>
          <a:r>
            <a:rPr lang="ru-RU" sz="2000" b="1" kern="1200" dirty="0" err="1" smtClean="0">
              <a:effectLst/>
              <a:latin typeface="Arial" pitchFamily="34" charset="0"/>
              <a:cs typeface="Arial" pitchFamily="34" charset="0"/>
            </a:rPr>
            <a:t>прототипирования</a:t>
          </a:r>
          <a:endParaRPr lang="ru-RU" sz="20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3519072" y="720080"/>
        <a:ext cx="2554060" cy="2432427"/>
      </dsp:txXfrm>
    </dsp:sp>
    <dsp:sp modelId="{D79FFDFF-0833-4E15-BCAB-7A75FA2B7223}">
      <dsp:nvSpPr>
        <dsp:cNvPr id="0" name=""/>
        <dsp:cNvSpPr/>
      </dsp:nvSpPr>
      <dsp:spPr>
        <a:xfrm>
          <a:off x="6100079" y="720080"/>
          <a:ext cx="2180840" cy="2432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effectLst/>
              <a:latin typeface="Arial" pitchFamily="34" charset="0"/>
              <a:cs typeface="Arial" pitchFamily="34" charset="0"/>
            </a:rPr>
            <a:t>Инжиниринговый центр по </a:t>
          </a:r>
          <a:r>
            <a:rPr lang="ru-RU" sz="1800" b="0" i="0" kern="1200" dirty="0" err="1" smtClean="0">
              <a:effectLst/>
              <a:latin typeface="Arial" pitchFamily="34" charset="0"/>
              <a:cs typeface="Arial" pitchFamily="34" charset="0"/>
            </a:rPr>
            <a:t>микрореакторному</a:t>
          </a:r>
          <a:r>
            <a:rPr lang="ru-RU" sz="1800" b="0" i="0" kern="1200" dirty="0" smtClean="0">
              <a:effectLst/>
              <a:latin typeface="Arial" pitchFamily="34" charset="0"/>
              <a:cs typeface="Arial" pitchFamily="34" charset="0"/>
            </a:rPr>
            <a:t> синтезу активных фармацевтических субстанций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(будет создан</a:t>
          </a:r>
          <a:br>
            <a:rPr lang="ru-RU" sz="1800" b="0" i="0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ru-RU" sz="1800" b="0" i="0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в 2016 году)</a:t>
          </a:r>
          <a:endParaRPr lang="ru-RU" sz="1800" b="0" i="0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100079" y="720080"/>
        <a:ext cx="2180840" cy="2432427"/>
      </dsp:txXfrm>
    </dsp:sp>
    <dsp:sp modelId="{44FE3A0E-2E00-4F4E-A43F-FEA3760D104C}">
      <dsp:nvSpPr>
        <dsp:cNvPr id="0" name=""/>
        <dsp:cNvSpPr/>
      </dsp:nvSpPr>
      <dsp:spPr>
        <a:xfrm>
          <a:off x="0" y="3080502"/>
          <a:ext cx="8280920" cy="2318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182F5-738C-49E8-BF70-82ACB093F2D6}">
      <dsp:nvSpPr>
        <dsp:cNvPr id="0" name=""/>
        <dsp:cNvSpPr/>
      </dsp:nvSpPr>
      <dsp:spPr>
        <a:xfrm>
          <a:off x="0" y="0"/>
          <a:ext cx="8280920" cy="23762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effectLst/>
            </a:rPr>
            <a:t>Разделы портала </a:t>
          </a:r>
          <a:endParaRPr lang="ru-RU" sz="1600" b="1" kern="1200" dirty="0">
            <a:effectLst/>
          </a:endParaRPr>
        </a:p>
      </dsp:txBody>
      <dsp:txXfrm>
        <a:off x="0" y="0"/>
        <a:ext cx="8280920" cy="237626"/>
      </dsp:txXfrm>
    </dsp:sp>
    <dsp:sp modelId="{EC42EC28-9D08-414B-8C3A-B28D46F1ABA9}">
      <dsp:nvSpPr>
        <dsp:cNvPr id="0" name=""/>
        <dsp:cNvSpPr/>
      </dsp:nvSpPr>
      <dsp:spPr>
        <a:xfrm>
          <a:off x="4043" y="237626"/>
          <a:ext cx="2757611" cy="499015"/>
        </a:xfrm>
        <a:prstGeom prst="rect">
          <a:avLst/>
        </a:prstGeom>
        <a:solidFill>
          <a:schemeClr val="accent1">
            <a:lumMod val="40000"/>
            <a:lumOff val="60000"/>
            <a:alpha val="55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Arial" pitchFamily="34" charset="0"/>
              <a:cs typeface="Arial" pitchFamily="34" charset="0"/>
            </a:rPr>
            <a:t>Промышленно-складские объекты</a:t>
          </a:r>
          <a:endParaRPr lang="ru-RU" sz="14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4043" y="237626"/>
        <a:ext cx="2757611" cy="499015"/>
      </dsp:txXfrm>
    </dsp:sp>
    <dsp:sp modelId="{066F5BBA-A423-49C7-820E-1380B03FCE0B}">
      <dsp:nvSpPr>
        <dsp:cNvPr id="0" name=""/>
        <dsp:cNvSpPr/>
      </dsp:nvSpPr>
      <dsp:spPr>
        <a:xfrm>
          <a:off x="2761654" y="237626"/>
          <a:ext cx="2757611" cy="499015"/>
        </a:xfrm>
        <a:prstGeom prst="rect">
          <a:avLst/>
        </a:prstGeom>
        <a:solidFill>
          <a:schemeClr val="accent1">
            <a:lumMod val="20000"/>
            <a:lumOff val="80000"/>
            <a:alpha val="5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Arial" pitchFamily="34" charset="0"/>
              <a:cs typeface="Arial" pitchFamily="34" charset="0"/>
            </a:rPr>
            <a:t>Земельные участки</a:t>
          </a:r>
          <a:endParaRPr lang="ru-RU" sz="14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2761654" y="237626"/>
        <a:ext cx="2757611" cy="499015"/>
      </dsp:txXfrm>
    </dsp:sp>
    <dsp:sp modelId="{45DB61AC-0050-41E2-9912-A0EDC15DA2EF}">
      <dsp:nvSpPr>
        <dsp:cNvPr id="0" name=""/>
        <dsp:cNvSpPr/>
      </dsp:nvSpPr>
      <dsp:spPr>
        <a:xfrm>
          <a:off x="5519265" y="237626"/>
          <a:ext cx="2757611" cy="499015"/>
        </a:xfrm>
        <a:prstGeom prst="rect">
          <a:avLst/>
        </a:prstGeom>
        <a:solidFill>
          <a:schemeClr val="accent1">
            <a:lumMod val="20000"/>
            <a:lumOff val="80000"/>
            <a:alpha val="25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Офисные объекты</a:t>
          </a:r>
          <a:endParaRPr lang="ru-RU" sz="1600" b="1" kern="1200" dirty="0"/>
        </a:p>
      </dsp:txBody>
      <dsp:txXfrm>
        <a:off x="5519265" y="237626"/>
        <a:ext cx="2757611" cy="499015"/>
      </dsp:txXfrm>
    </dsp:sp>
    <dsp:sp modelId="{44FE3A0E-2E00-4F4E-A43F-FEA3760D104C}">
      <dsp:nvSpPr>
        <dsp:cNvPr id="0" name=""/>
        <dsp:cNvSpPr/>
      </dsp:nvSpPr>
      <dsp:spPr>
        <a:xfrm>
          <a:off x="0" y="736641"/>
          <a:ext cx="8280920" cy="5544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182F5-738C-49E8-BF70-82ACB093F2D6}">
      <dsp:nvSpPr>
        <dsp:cNvPr id="0" name=""/>
        <dsp:cNvSpPr/>
      </dsp:nvSpPr>
      <dsp:spPr>
        <a:xfrm>
          <a:off x="0" y="18001"/>
          <a:ext cx="8280920" cy="252028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effectLst/>
              <a:latin typeface="Arial" pitchFamily="34" charset="0"/>
              <a:cs typeface="Arial" pitchFamily="34" charset="0"/>
            </a:rPr>
            <a:t>Информация об объектах недвижимости </a:t>
          </a:r>
          <a:endParaRPr lang="ru-RU" sz="16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0" y="18001"/>
        <a:ext cx="8280920" cy="252028"/>
      </dsp:txXfrm>
    </dsp:sp>
    <dsp:sp modelId="{EC42EC28-9D08-414B-8C3A-B28D46F1ABA9}">
      <dsp:nvSpPr>
        <dsp:cNvPr id="0" name=""/>
        <dsp:cNvSpPr/>
      </dsp:nvSpPr>
      <dsp:spPr>
        <a:xfrm>
          <a:off x="1582" y="248421"/>
          <a:ext cx="5649463" cy="75968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60960" rIns="36000" bIns="609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Существующие объекты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</a:t>
          </a:r>
          <a:r>
            <a:rPr lang="ru-RU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территориях хозяйствующих субъектов, имеющих избыточные площади </a:t>
          </a:r>
          <a:br>
            <a:rPr lang="ru-RU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r>
            <a:rPr lang="ru-RU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 инженерные мощности, обеспеченные соответствующей инфраструктурой)</a:t>
          </a:r>
          <a:endParaRPr lang="ru-RU" sz="1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582" y="248421"/>
        <a:ext cx="5649463" cy="759689"/>
      </dsp:txXfrm>
    </dsp:sp>
    <dsp:sp modelId="{B46C4A05-8B64-4DE8-8430-52CE3028BD3B}">
      <dsp:nvSpPr>
        <dsp:cNvPr id="0" name=""/>
        <dsp:cNvSpPr/>
      </dsp:nvSpPr>
      <dsp:spPr>
        <a:xfrm>
          <a:off x="5651045" y="248421"/>
          <a:ext cx="2628291" cy="7596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R="0" lvl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Новые объекты</a:t>
          </a:r>
        </a:p>
        <a:p>
          <a:pPr marR="0" lvl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651045" y="248421"/>
        <a:ext cx="2628291" cy="759689"/>
      </dsp:txXfrm>
    </dsp:sp>
    <dsp:sp modelId="{44FE3A0E-2E00-4F4E-A43F-FEA3760D104C}">
      <dsp:nvSpPr>
        <dsp:cNvPr id="0" name=""/>
        <dsp:cNvSpPr/>
      </dsp:nvSpPr>
      <dsp:spPr>
        <a:xfrm>
          <a:off x="0" y="986509"/>
          <a:ext cx="8280920" cy="75608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524"/>
          </a:xfrm>
          <a:prstGeom prst="rect">
            <a:avLst/>
          </a:prstGeom>
        </p:spPr>
        <p:txBody>
          <a:bodyPr vert="horz" lIns="91538" tIns="45769" rIns="91538" bIns="457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524"/>
          </a:xfrm>
          <a:prstGeom prst="rect">
            <a:avLst/>
          </a:prstGeom>
        </p:spPr>
        <p:txBody>
          <a:bodyPr vert="horz" lIns="91538" tIns="45769" rIns="91538" bIns="457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320A564-B989-40B0-8464-517847279F8C}" type="datetimeFigureOut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8" tIns="45769" rIns="91538" bIns="4576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20908"/>
            <a:ext cx="5445126" cy="4472940"/>
          </a:xfrm>
          <a:prstGeom prst="rect">
            <a:avLst/>
          </a:prstGeom>
        </p:spPr>
        <p:txBody>
          <a:bodyPr vert="horz" lIns="91538" tIns="45769" rIns="91538" bIns="45769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226"/>
            <a:ext cx="2949841" cy="497523"/>
          </a:xfrm>
          <a:prstGeom prst="rect">
            <a:avLst/>
          </a:prstGeom>
        </p:spPr>
        <p:txBody>
          <a:bodyPr vert="horz" lIns="91538" tIns="45769" rIns="91538" bIns="457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3" y="9440226"/>
            <a:ext cx="2949841" cy="497523"/>
          </a:xfrm>
          <a:prstGeom prst="rect">
            <a:avLst/>
          </a:prstGeom>
        </p:spPr>
        <p:txBody>
          <a:bodyPr vert="horz" lIns="91538" tIns="45769" rIns="91538" bIns="457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C069D9E-52AA-4810-A07D-79B356B225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081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69D9E-52AA-4810-A07D-79B356B225F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56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8C74-13D0-4B16-B8F0-0E4D1896D132}" type="datetime1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AAAA3-6A8A-4AFB-93CA-E3CEFD8B59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DE76D-9F50-48D9-89FB-8DB7FE95D080}" type="datetime1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1833-289F-40DB-B4D2-74A5CA052E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92E7-57B9-478E-815D-C160F5EBA808}" type="datetime1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B28F-292A-4573-B75A-435EBAD99C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5DA2C-FF05-4638-8BAC-465C2CFEEE15}" type="datetime1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0466-EB67-446D-BF13-00E9C7001E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AAF05-1155-407A-9791-AF8948DE95A4}" type="datetime1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64DF4-7F3C-4AB3-8005-0474E0E278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183BC-1C31-4B31-BF41-9B6764DAD5E5}" type="datetime1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78C85-0661-49D8-AE05-0463773A09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156AE-D54E-4C00-BD28-ED03D6CE6622}" type="datetime1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D975-F9A0-4577-B398-E8ED779BBE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CF765-5B2B-4108-A416-227D890C136A}" type="datetime1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75DF9-6873-4C02-A4B4-360D8B3951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63604-A2E8-4B81-8C2F-DF45FD9DF146}" type="datetime1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6053-26DF-46B6-B844-F236ED9F59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EC4F-4014-4F1E-B694-86BD484D918E}" type="datetime1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446C-18B6-4827-8AEB-31B95CEDBD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08F3-21A9-4703-94D7-2B01D2C15207}" type="datetime1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692D-59CA-439E-9A54-496B1E5940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0C5C5D3-13C0-4347-AC12-F55421A015C5}" type="datetime1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A922A32-636F-4B2C-A121-632AD99E18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itrieva\Desktop\лого на сайт\1374949554_conten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85800"/>
            <a:ext cx="8352928" cy="1714511"/>
          </a:xfrm>
          <a:prstGeom prst="round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мерах поддержки промышленных предприятий и организаций </a:t>
            </a:r>
            <a:br>
              <a:rPr lang="ru-RU" sz="2800" b="1" dirty="0" smtClean="0">
                <a:solidFill>
                  <a:schemeClr val="tx2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Санкт-Петербурга в 2016-2017 годах</a:t>
            </a:r>
            <a:endParaRPr lang="en-US" sz="2800" b="1" dirty="0">
              <a:solidFill>
                <a:schemeClr val="tx2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pedsovet.su/_ld/270/1841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6995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2546"/>
            <a:ext cx="8929718" cy="851297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Привлечение федерального финансирования </a:t>
            </a:r>
            <a:b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развитие инновационной инфраструктуры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B878C-FFA5-4FD1-A892-331B4046C377}" type="slidenum">
              <a:rPr lang="ru-RU">
                <a:solidFill>
                  <a:schemeClr val="bg1"/>
                </a:solidFill>
                <a:cs typeface="Arial" pitchFamily="34" charset="0"/>
              </a:rPr>
              <a:pPr>
                <a:defRPr/>
              </a:pPr>
              <a:t>9</a:t>
            </a:fld>
            <a:endParaRPr lang="ru-RU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251520" y="699542"/>
            <a:ext cx="33140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Минэкономразвития России</a:t>
            </a:r>
            <a:endParaRPr lang="ru-RU" alt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251520" y="937052"/>
            <a:ext cx="8208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Госпрограмма РФ </a:t>
            </a:r>
            <a:r>
              <a:rPr lang="ru-RU" sz="1600" b="1" dirty="0" smtClean="0"/>
              <a:t>«Экономическое развитие и инновационная экономика»</a:t>
            </a:r>
            <a:endParaRPr lang="ru-RU" alt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79512" y="1347614"/>
            <a:ext cx="8784976" cy="20882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18000" rIns="36000">
            <a:noAutofit/>
          </a:bodyPr>
          <a:lstStyle/>
          <a:p>
            <a:r>
              <a:rPr lang="ru-RU" altLang="ru-RU" sz="1500" dirty="0" smtClean="0">
                <a:latin typeface="Arial" pitchFamily="34" charset="0"/>
                <a:cs typeface="Arial" pitchFamily="34" charset="0"/>
              </a:rPr>
              <a:t>По результатам конкурсного отбора в 2016 году </a:t>
            </a:r>
            <a:r>
              <a:rPr lang="ru-RU" altLang="ru-RU" sz="1500" b="1" dirty="0" smtClean="0">
                <a:latin typeface="Arial" pitchFamily="34" charset="0"/>
                <a:cs typeface="Arial" pitchFamily="34" charset="0"/>
              </a:rPr>
              <a:t>привлечено федеральное финансирование</a:t>
            </a:r>
            <a:r>
              <a:rPr lang="ru-RU" altLang="ru-RU" sz="15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ru-RU" altLang="ru-RU" sz="1500" dirty="0" smtClean="0">
                <a:latin typeface="Arial" pitchFamily="34" charset="0"/>
                <a:cs typeface="Arial" pitchFamily="34" charset="0"/>
              </a:rPr>
              <a:t>     на развитие объектов инновационной инфраструктуры:   </a:t>
            </a:r>
            <a:r>
              <a:rPr lang="ru-RU" altLang="ru-RU" sz="1500" b="1" dirty="0" smtClean="0"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altLang="ru-RU" sz="1500" dirty="0" smtClean="0">
                <a:latin typeface="Arial" pitchFamily="34" charset="0"/>
                <a:cs typeface="Arial" pitchFamily="34" charset="0"/>
              </a:rPr>
              <a:t>,  в том числе:</a:t>
            </a:r>
            <a:endParaRPr lang="ru-RU" alt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251774" y="2085696"/>
            <a:ext cx="2016224" cy="12781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3600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Развитие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Центра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прототипирования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2736050" y="2067693"/>
            <a:ext cx="2520280" cy="12961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tIns="72000" bIns="3600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Обеспечение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деятельности Центра кластерного развития Санкт-Петербурга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993983"/>
            <a:ext cx="1872209" cy="29430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36000" bIns="3600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39,9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рублей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58419" y="3003798"/>
            <a:ext cx="1765406" cy="29430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36000" bIns="3600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16 млн. рублей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2"/>
          <p:cNvSpPr>
            <a:spLocks noChangeArrowheads="1"/>
          </p:cNvSpPr>
          <p:nvPr/>
        </p:nvSpPr>
        <p:spPr bwMode="auto">
          <a:xfrm>
            <a:off x="5652120" y="2067694"/>
            <a:ext cx="3240360" cy="12961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72000" bIns="36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Создание и развитие Регионального инжинирингового центра в области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микрореакторного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синтеза активных фармацевтических субстанций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11160" y="3003798"/>
            <a:ext cx="1938333" cy="29430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36000" bIns="3600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35,5 млн. рублей</a:t>
            </a:r>
          </a:p>
        </p:txBody>
      </p:sp>
      <p:sp>
        <p:nvSpPr>
          <p:cNvPr id="20" name="Прямоугольник 12"/>
          <p:cNvSpPr>
            <a:spLocks noChangeArrowheads="1"/>
          </p:cNvSpPr>
          <p:nvPr/>
        </p:nvSpPr>
        <p:spPr bwMode="auto">
          <a:xfrm>
            <a:off x="179512" y="3651870"/>
            <a:ext cx="8784976" cy="6740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400" dirty="0" smtClean="0">
                <a:latin typeface="Arial" pitchFamily="34" charset="0"/>
                <a:cs typeface="Arial" pitchFamily="34" charset="0"/>
              </a:rPr>
              <a:t>Планируется по результатам конкурсного отбора </a:t>
            </a:r>
            <a:br>
              <a:rPr lang="ru-RU" alt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дополнительно привлечь федеральное финансирование </a:t>
            </a:r>
            <a:br>
              <a:rPr lang="ru-RU" alt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1400" dirty="0" smtClean="0">
                <a:latin typeface="Arial" pitchFamily="34" charset="0"/>
                <a:cs typeface="Arial" pitchFamily="34" charset="0"/>
              </a:rPr>
              <a:t>на развитие объектов инновационной инфраструктуры:</a:t>
            </a:r>
            <a:endParaRPr lang="ru-RU" alt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32240" y="3841994"/>
            <a:ext cx="1950277" cy="3139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ru-RU" sz="1600" b="1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 100 </a:t>
            </a:r>
            <a:r>
              <a:rPr lang="ru-RU" altLang="ru-RU" sz="1600" b="1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 рублей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8104" y="1620000"/>
            <a:ext cx="1836465" cy="3139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ru-RU" sz="1600" b="1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 90 </a:t>
            </a:r>
            <a:r>
              <a:rPr lang="ru-RU" altLang="ru-RU" sz="1600" b="1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 рублей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pedsovet.su/_ld/270/1841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5555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476726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Развитие индустриальных парков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B878C-FFA5-4FD1-A892-331B4046C377}" type="slidenum">
              <a:rPr lang="ru-RU">
                <a:solidFill>
                  <a:schemeClr val="bg1"/>
                </a:solidFill>
                <a:cs typeface="Arial" pitchFamily="34" charset="0"/>
              </a:rPr>
              <a:pPr>
                <a:defRPr/>
              </a:pPr>
              <a:t>10</a:t>
            </a:fld>
            <a:endParaRPr lang="ru-RU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107504" y="592401"/>
            <a:ext cx="89289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500" b="1" dirty="0" smtClean="0">
                <a:latin typeface="Arial" pitchFamily="34" charset="0"/>
                <a:cs typeface="Arial" pitchFamily="34" charset="0"/>
              </a:rPr>
              <a:t>Механизм поддержки создания инфраструктуры индустриальных парков и технопарков</a:t>
            </a:r>
            <a:endParaRPr lang="ru-RU" alt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107504" y="915566"/>
            <a:ext cx="8856984" cy="792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На федеральном </a:t>
            </a:r>
            <a:br>
              <a:rPr lang="ru-RU" alt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уровне: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12"/>
          <p:cNvSpPr>
            <a:spLocks noChangeArrowheads="1"/>
          </p:cNvSpPr>
          <p:nvPr/>
        </p:nvSpPr>
        <p:spPr bwMode="auto">
          <a:xfrm>
            <a:off x="107504" y="1779662"/>
            <a:ext cx="8856984" cy="25202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ru-RU" sz="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altLang="ru-RU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В Санкт-Петербурге:</a:t>
            </a:r>
          </a:p>
          <a:p>
            <a:pPr>
              <a:lnSpc>
                <a:spcPct val="90000"/>
              </a:lnSpc>
            </a:pPr>
            <a:endParaRPr lang="ru-RU" alt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2"/>
          <p:cNvSpPr>
            <a:spLocks noChangeArrowheads="1"/>
          </p:cNvSpPr>
          <p:nvPr/>
        </p:nvSpPr>
        <p:spPr bwMode="auto">
          <a:xfrm>
            <a:off x="899592" y="2216209"/>
            <a:ext cx="7776864" cy="7155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500" b="1" dirty="0" smtClean="0">
                <a:latin typeface="Arial" pitchFamily="34" charset="0"/>
                <a:cs typeface="Arial" pitchFamily="34" charset="0"/>
              </a:rPr>
              <a:t>Сформирована Рабочая группа</a:t>
            </a:r>
            <a:r>
              <a:rPr lang="ru-RU" altLang="ru-RU" sz="1500" dirty="0" smtClean="0">
                <a:latin typeface="Arial" pitchFamily="34" charset="0"/>
                <a:cs typeface="Arial" pitchFamily="34" charset="0"/>
              </a:rPr>
              <a:t> по разработке концепции реализации проекта создания и развития на территории Санкт-Петербурга индустриальных парков, </a:t>
            </a:r>
            <a:br>
              <a:rPr lang="ru-RU" alt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1500" dirty="0" smtClean="0">
                <a:latin typeface="Arial" pitchFamily="34" charset="0"/>
                <a:cs typeface="Arial" pitchFamily="34" charset="0"/>
              </a:rPr>
              <a:t>в том числе для субъектов малого и среднего предпринимательства</a:t>
            </a:r>
            <a:endParaRPr lang="ru-RU" alt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12"/>
          <p:cNvSpPr>
            <a:spLocks noChangeArrowheads="1"/>
          </p:cNvSpPr>
          <p:nvPr/>
        </p:nvSpPr>
        <p:spPr bwMode="auto">
          <a:xfrm>
            <a:off x="899592" y="3049150"/>
            <a:ext cx="7776864" cy="11787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500" b="1" dirty="0" smtClean="0">
                <a:latin typeface="Arial" pitchFamily="34" charset="0"/>
                <a:cs typeface="Arial" pitchFamily="34" charset="0"/>
              </a:rPr>
              <a:t>Ведется подготовка </a:t>
            </a:r>
            <a:r>
              <a:rPr lang="ru-RU" sz="1600" b="1" dirty="0" smtClean="0"/>
              <a:t>проекта НПА</a:t>
            </a:r>
            <a:r>
              <a:rPr lang="ru-RU" sz="1600" dirty="0" smtClean="0"/>
              <a:t>, в котором будет: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   - определено понятие индустриальных парков Санкт-Петербурга </a:t>
            </a:r>
            <a:br>
              <a:rPr lang="ru-RU" sz="1600" dirty="0" smtClean="0"/>
            </a:br>
            <a:r>
              <a:rPr lang="ru-RU" sz="1600" dirty="0" smtClean="0"/>
              <a:t>     (в части не урегулированной федеральным законодательством);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   - установлены меры государственной поддержки создания и развития </a:t>
            </a:r>
            <a:br>
              <a:rPr lang="ru-RU" sz="1600" dirty="0" smtClean="0"/>
            </a:br>
            <a:r>
              <a:rPr lang="ru-RU" sz="1600" dirty="0" smtClean="0"/>
              <a:t>     индустриальных парков в Санкт-Петербурге</a:t>
            </a:r>
            <a:endParaRPr lang="ru-RU" alt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1979712" y="987574"/>
            <a:ext cx="6696744" cy="6417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rIns="36000">
            <a:spAutoFit/>
          </a:bodyPr>
          <a:lstStyle/>
          <a:p>
            <a:pPr lvl="0">
              <a:lnSpc>
                <a:spcPct val="85000"/>
              </a:lnSpc>
            </a:pPr>
            <a:r>
              <a:rPr lang="ru-RU" alt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Постановление Правительства Российской Федерации </a:t>
            </a:r>
            <a:br>
              <a:rPr lang="ru-RU" alt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04.08.2015 № 794 «Об индустриальных (промышленных) парках </a:t>
            </a:r>
            <a:br>
              <a:rPr lang="ru-RU" alt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управляющих компаниях индустриальных (промышленных) парков» </a:t>
            </a:r>
            <a:endParaRPr lang="ru-RU" alt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pedsovet.su/_ld/270/1841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5555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476726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Развитие территорий производственных зон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B878C-FFA5-4FD1-A892-331B4046C377}" type="slidenum">
              <a:rPr lang="ru-RU">
                <a:solidFill>
                  <a:schemeClr val="bg1"/>
                </a:solidFill>
                <a:cs typeface="Arial" pitchFamily="34" charset="0"/>
              </a:rPr>
              <a:pPr>
                <a:defRPr/>
              </a:pPr>
              <a:t>11</a:t>
            </a:fld>
            <a:endParaRPr lang="ru-RU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Прямоугольник 12"/>
          <p:cNvSpPr>
            <a:spLocks noChangeArrowheads="1"/>
          </p:cNvSpPr>
          <p:nvPr/>
        </p:nvSpPr>
        <p:spPr bwMode="auto">
          <a:xfrm>
            <a:off x="1331640" y="699542"/>
            <a:ext cx="2952328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ru-RU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Разработка проектов </a:t>
            </a:r>
            <a:br>
              <a:rPr lang="ru-RU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планировки и межевания</a:t>
            </a:r>
          </a:p>
        </p:txBody>
      </p:sp>
      <p:sp>
        <p:nvSpPr>
          <p:cNvPr id="20" name="Прямоугольник 12"/>
          <p:cNvSpPr>
            <a:spLocks noChangeArrowheads="1"/>
          </p:cNvSpPr>
          <p:nvPr/>
        </p:nvSpPr>
        <p:spPr bwMode="auto">
          <a:xfrm>
            <a:off x="1331640" y="1380712"/>
            <a:ext cx="3456384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rIns="36000"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документация по 12 территориям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 границах производственных зон, общей площадью 3 856,06 га</a:t>
            </a:r>
            <a:endParaRPr lang="ru-RU" alt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12"/>
          <p:cNvSpPr>
            <a:spLocks noChangeArrowheads="1"/>
          </p:cNvSpPr>
          <p:nvPr/>
        </p:nvSpPr>
        <p:spPr bwMode="auto">
          <a:xfrm>
            <a:off x="5364088" y="1380712"/>
            <a:ext cx="352839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инженерная подготовка производственных зон «Восточная (Пушкинская)», «Парнас, квартал 10А»</a:t>
            </a:r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5364088" y="699542"/>
            <a:ext cx="3384376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ru-RU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Комплексная инженерная подготовка территорий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07504" y="1380712"/>
            <a:ext cx="1008112" cy="3231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Сделано:</a:t>
            </a:r>
            <a:endParaRPr lang="ru-RU" alt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07504" y="2358628"/>
            <a:ext cx="1008112" cy="323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 год:</a:t>
            </a:r>
            <a:endParaRPr lang="ru-RU" alt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07504" y="3542812"/>
            <a:ext cx="1008112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2017 год:</a:t>
            </a:r>
            <a:endParaRPr lang="ru-RU" alt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331640" y="2358628"/>
            <a:ext cx="345638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rIns="36000">
            <a:noAutofit/>
          </a:bodyPr>
          <a:lstStyle/>
          <a:p>
            <a:r>
              <a:rPr lang="ru-RU" sz="1600" smtClean="0">
                <a:solidFill>
                  <a:schemeClr val="tx1"/>
                </a:solidFill>
              </a:rPr>
              <a:t>подготовка </a:t>
            </a:r>
            <a:r>
              <a:rPr lang="ru-RU" sz="1600" dirty="0" smtClean="0">
                <a:solidFill>
                  <a:schemeClr val="tx1"/>
                </a:solidFill>
              </a:rPr>
              <a:t>проектной документации для территорий производственных зон «Нева», «Каменка», «Понтонная», «Рыбацкое»</a:t>
            </a:r>
            <a:endParaRPr lang="ru-RU" alt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12"/>
          <p:cNvSpPr>
            <a:spLocks noChangeArrowheads="1"/>
          </p:cNvSpPr>
          <p:nvPr/>
        </p:nvSpPr>
        <p:spPr bwMode="auto">
          <a:xfrm>
            <a:off x="5364088" y="2358628"/>
            <a:ext cx="352839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ведется строительство инфраструктуры в  производственных зонах «Рыбацкое» и «</a:t>
            </a:r>
            <a:r>
              <a:rPr lang="ru-RU" sz="1600" dirty="0" err="1" smtClean="0">
                <a:solidFill>
                  <a:schemeClr val="tx1"/>
                </a:solidFill>
              </a:rPr>
              <a:t>Ржевка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9" name="Прямоугольник 12"/>
          <p:cNvSpPr>
            <a:spLocks noChangeArrowheads="1"/>
          </p:cNvSpPr>
          <p:nvPr/>
        </p:nvSpPr>
        <p:spPr bwMode="auto">
          <a:xfrm>
            <a:off x="5364088" y="3542812"/>
            <a:ext cx="3528392" cy="7571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продолжение работ по строительству инфраструктуры в производственных зонах «</a:t>
            </a:r>
            <a:r>
              <a:rPr lang="ru-RU" sz="1600" dirty="0" err="1" smtClean="0">
                <a:solidFill>
                  <a:schemeClr val="tx1"/>
                </a:solidFill>
              </a:rPr>
              <a:t>Ржевка</a:t>
            </a:r>
            <a:r>
              <a:rPr lang="ru-RU" sz="1600" dirty="0" smtClean="0">
                <a:solidFill>
                  <a:schemeClr val="tx1"/>
                </a:solidFill>
              </a:rPr>
              <a:t>», «Рыбацкое»</a:t>
            </a:r>
          </a:p>
        </p:txBody>
      </p:sp>
      <p:sp>
        <p:nvSpPr>
          <p:cNvPr id="30" name="Прямоугольник 12"/>
          <p:cNvSpPr>
            <a:spLocks noChangeArrowheads="1"/>
          </p:cNvSpPr>
          <p:nvPr/>
        </p:nvSpPr>
        <p:spPr bwMode="auto">
          <a:xfrm>
            <a:off x="1331640" y="3542812"/>
            <a:ext cx="3456384" cy="7571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rIns="36000"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подготовка проектной документации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для двух производственных зон</a:t>
            </a:r>
            <a:endParaRPr lang="ru-RU" alt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pedsovet.su/_ld/270/1841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38"/>
            <a:ext cx="9144000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5555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476726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Портал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промышленной недвижимости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B878C-FFA5-4FD1-A892-331B4046C377}" type="slidenum">
              <a:rPr lang="ru-RU">
                <a:solidFill>
                  <a:schemeClr val="bg1"/>
                </a:solidFill>
                <a:cs typeface="Arial" pitchFamily="34" charset="0"/>
              </a:rPr>
              <a:pPr>
                <a:defRPr/>
              </a:pPr>
              <a:t>12</a:t>
            </a:fld>
            <a:endParaRPr lang="ru-RU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Прямоугольник 11"/>
          <p:cNvSpPr>
            <a:spLocks noChangeArrowheads="1"/>
          </p:cNvSpPr>
          <p:nvPr/>
        </p:nvSpPr>
        <p:spPr bwMode="auto">
          <a:xfrm>
            <a:off x="107504" y="627534"/>
            <a:ext cx="87849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Портал создан на базе АО «Фонд имущества Санкт-Петербурга» 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без привлечения дополнительного бюджетного финансирования</a:t>
            </a:r>
            <a:endParaRPr lang="ru-RU" altLang="ru-RU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Схема 25"/>
          <p:cNvGraphicFramePr/>
          <p:nvPr/>
        </p:nvGraphicFramePr>
        <p:xfrm>
          <a:off x="467544" y="1275606"/>
          <a:ext cx="828092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467544" y="2283718"/>
          <a:ext cx="828092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Прямоугольник 11"/>
          <p:cNvSpPr>
            <a:spLocks noChangeArrowheads="1"/>
          </p:cNvSpPr>
          <p:nvPr/>
        </p:nvSpPr>
        <p:spPr bwMode="auto">
          <a:xfrm>
            <a:off x="1547664" y="3464009"/>
            <a:ext cx="6408712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Начало работы Портала в открытом доступе: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март 2016 года </a:t>
            </a:r>
            <a:endParaRPr lang="ru-RU" altLang="ru-RU" sz="16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Количество объектов недвижимости: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70 объектов</a:t>
            </a:r>
          </a:p>
          <a:p>
            <a:pPr>
              <a:spcBef>
                <a:spcPts val="300"/>
              </a:spcBef>
            </a:pP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Посещаемость: 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50 просмотров в день</a:t>
            </a:r>
            <a:endParaRPr lang="ru-RU" alt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ttp://pedsovet.su/_ld/270/1841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6995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42938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импортозамещения и локализации Санкт-Петербурга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D1452-D235-4F0C-A146-0E76109C6C20}" type="slidenum">
              <a:rPr lang="ru-RU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343" name="TextBox 25"/>
          <p:cNvSpPr txBox="1">
            <a:spLocks noChangeArrowheads="1"/>
          </p:cNvSpPr>
          <p:nvPr/>
        </p:nvSpPr>
        <p:spPr bwMode="auto">
          <a:xfrm>
            <a:off x="1115616" y="915616"/>
            <a:ext cx="3927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приняли участие в работе Центра:</a:t>
            </a:r>
          </a:p>
          <a:p>
            <a:r>
              <a:rPr lang="ru-RU" altLang="ru-RU" b="1" dirty="0" smtClean="0"/>
              <a:t>25 тыс. специалистов</a:t>
            </a:r>
            <a:endParaRPr lang="ru-RU" alt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115616" y="3435846"/>
            <a:ext cx="31972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/>
              <a:t>Представлены: </a:t>
            </a:r>
            <a:r>
              <a:rPr lang="ru-RU" b="1" dirty="0" smtClean="0"/>
              <a:t>выставочные экспозиции </a:t>
            </a:r>
            <a:r>
              <a:rPr lang="en-US" b="1" dirty="0" smtClean="0"/>
              <a:t> &gt; </a:t>
            </a:r>
            <a:r>
              <a:rPr lang="ru-RU" b="1" dirty="0" smtClean="0"/>
              <a:t>750 </a:t>
            </a:r>
            <a:r>
              <a:rPr lang="ru-RU" b="1" dirty="0"/>
              <a:t>предприятий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46" name="TextBox 28"/>
          <p:cNvSpPr txBox="1">
            <a:spLocks noChangeArrowheads="1"/>
          </p:cNvSpPr>
          <p:nvPr/>
        </p:nvSpPr>
        <p:spPr bwMode="auto">
          <a:xfrm>
            <a:off x="1115616" y="1709395"/>
            <a:ext cx="38084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проведено:</a:t>
            </a:r>
          </a:p>
          <a:p>
            <a:r>
              <a:rPr lang="en-US" altLang="ru-RU" b="1" dirty="0" smtClean="0"/>
              <a:t>&gt; </a:t>
            </a:r>
            <a:r>
              <a:rPr lang="ru-RU" altLang="ru-RU" b="1" dirty="0" smtClean="0"/>
              <a:t>600 </a:t>
            </a:r>
            <a:r>
              <a:rPr lang="ru-RU" altLang="ru-RU" b="1" dirty="0"/>
              <a:t>деловых мероприятий</a:t>
            </a:r>
          </a:p>
        </p:txBody>
      </p:sp>
      <p:pic>
        <p:nvPicPr>
          <p:cNvPr id="14347" name="Picture 2" descr="Calendar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694" y="1689743"/>
            <a:ext cx="464046" cy="4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6" descr="Manager Suit Black Tie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295" y="915616"/>
            <a:ext cx="502845" cy="50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Box 35"/>
          <p:cNvSpPr txBox="1">
            <a:spLocks noChangeArrowheads="1"/>
          </p:cNvSpPr>
          <p:nvPr/>
        </p:nvSpPr>
        <p:spPr bwMode="auto">
          <a:xfrm>
            <a:off x="1115616" y="2573491"/>
            <a:ext cx="388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 smtClean="0"/>
              <a:t>подписано: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en-US" altLang="ru-RU" b="1" dirty="0" smtClean="0"/>
              <a:t>&gt; </a:t>
            </a:r>
            <a:r>
              <a:rPr lang="ru-RU" altLang="ru-RU" b="1" dirty="0" smtClean="0"/>
              <a:t>150 соглашений и договоров</a:t>
            </a:r>
            <a:endParaRPr lang="ru-RU" altLang="ru-RU" b="1" dirty="0"/>
          </a:p>
        </p:txBody>
      </p:sp>
      <p:pic>
        <p:nvPicPr>
          <p:cNvPr id="14351" name="Picture 12" descr="employment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394" y="2565501"/>
            <a:ext cx="438646" cy="43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2" descr="coal power plant 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00" y="3435846"/>
            <a:ext cx="414834" cy="41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 descr="C:\Users\dmitrieva\Desktop\В Петербурге открылся Центр импортозамещения и локализации_files\b3ef5bc820f599e27ba865858ea83b5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491630"/>
            <a:ext cx="3888432" cy="259228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http://pedsovet.su/_ld/270/1841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62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6995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импортозамещения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8F00A-75E3-4404-BA57-EF10FECAD267}" type="slidenum">
              <a:rPr lang="ru-RU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6" name="Рисунок 17" descr="баз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854075"/>
            <a:ext cx="39338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572000" y="1418057"/>
            <a:ext cx="43924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Введена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 эксплуатацию: 15 ноября 2015 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года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8104" y="1112300"/>
            <a:ext cx="2856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base.importnet.ru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0638" y="2028075"/>
            <a:ext cx="439248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Зарегистрировано: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более 650 предприятий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2543" y="2810722"/>
            <a:ext cx="439248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Каталог импортных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закупок: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более 35 наименований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товаров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http://pedsovet.su/_ld/270/1841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6995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экспорта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8F00A-75E3-4404-BA57-EF10FECAD267}" type="slidenum">
              <a:rPr lang="ru-RU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843558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Открыт: 14 марта 2016 </a:t>
            </a: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419622"/>
            <a:ext cx="446449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Оказывает комплекс услуг: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консультации  по налоговым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     и таможенным  вопросам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составление и перевод документов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pr-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поддержка и др.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931790"/>
            <a:ext cx="38884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Работает с торговыми представителями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стран и регионов, заинтересованных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в налаживании и укреплении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торговых связей с Санкт-Петербургом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3795886"/>
            <a:ext cx="3168352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Резиденты Центра: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50 компаний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458049092553__NNP7007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87574"/>
            <a:ext cx="3462443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http://pedsovet.su/_ld/270/1841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3518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оборонный заказ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8F00A-75E3-4404-BA57-EF10FECAD267}" type="slidenum">
              <a:rPr lang="ru-RU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91763"/>
            <a:ext cx="8496944" cy="272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D85C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36000" rIns="0" bIns="36000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Мониторинг хода заключения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госконтрактов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, финансирования и выполнения работ в рамках ГОЗ</a:t>
            </a:r>
            <a:endParaRPr lang="ru-RU" sz="13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939749"/>
            <a:ext cx="8496944" cy="252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D85C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36000" rIns="0" bIns="3600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Мониторинг практики применения ФЗ «О государственном оборонном заказе» (ФЗ «О ГОЗ»)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528" y="2342898"/>
            <a:ext cx="8496944" cy="1102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D85C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36000" rIns="0" bIns="3600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Поддержка законодательной инициативы ведущих предприятий города по внесению </a:t>
            </a:r>
            <a:br>
              <a:rPr lang="ru-RU" sz="1300" b="1" dirty="0" smtClean="0">
                <a:latin typeface="Arial" pitchFamily="34" charset="0"/>
                <a:cs typeface="Arial" pitchFamily="34" charset="0"/>
              </a:rPr>
            </a:b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   изменений в ФЗ «О ГОЗ» </a:t>
            </a:r>
          </a:p>
          <a:p>
            <a:pPr lvl="1">
              <a:spcAft>
                <a:spcPts val="300"/>
              </a:spcAft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Законопроект рассмотрен на заседаниях Комитета по законодательству Законодательного Собрания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Санкт-Петербурга (25.05.2016) и Парламентской Ассоциации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Северо-Запада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России (02.06.2016). </a:t>
            </a:r>
          </a:p>
          <a:p>
            <a:pPr lvl="2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 принято решение направить проект в Государственную Думу Федерального Собрания РФ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3581662"/>
            <a:ext cx="8496944" cy="637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D85C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tIns="36000" rIns="0" bIns="36000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Методологическая работа с предприятиями ОПК Санкт-Петербурга</a:t>
            </a:r>
          </a:p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Прорабатывается возможность проведения семинаров для предприятий ОПК Санкт-Петербурга 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         на безвозмездной основе по вопросам практики применения положений ФЗ «О ГОЗ»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1016457"/>
            <a:ext cx="8496944" cy="809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D85C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36000" rIns="0" bIns="36000">
            <a:spAutoFit/>
          </a:bodyPr>
          <a:lstStyle/>
          <a:p>
            <a:pPr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Содействие на федеральном уровне в: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привлечении контрактов, дополнительного финансирования по заключенным контрактам 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 получении мер поддержки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 решении проблемных вопросов предприятий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pedsovet.su/_ld/270/1841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9" y="6226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6270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-20638"/>
            <a:ext cx="8856663" cy="642938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проблемных вопросов предприятий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37675-4AB1-4A96-8FEB-E77E19EA7058}" type="slidenum">
              <a:rPr lang="ru-RU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299" name="Прямоугольник 9"/>
          <p:cNvSpPr>
            <a:spLocks noChangeArrowheads="1"/>
          </p:cNvSpPr>
          <p:nvPr/>
        </p:nvSpPr>
        <p:spPr bwMode="auto">
          <a:xfrm>
            <a:off x="179512" y="843558"/>
            <a:ext cx="8064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b="1" dirty="0" smtClean="0"/>
              <a:t>Штаб по работе с предприятиями, оказывающими существенное влияние </a:t>
            </a:r>
            <a:br>
              <a:rPr lang="ru-RU" altLang="ru-RU" sz="1600" b="1" dirty="0" smtClean="0"/>
            </a:br>
            <a:r>
              <a:rPr lang="ru-RU" altLang="ru-RU" sz="1600" b="1" dirty="0" smtClean="0"/>
              <a:t>на экономику Санкт-Петербурга </a:t>
            </a:r>
            <a:r>
              <a:rPr lang="ru-RU" altLang="ru-RU" sz="1400" b="1" dirty="0"/>
              <a:t>	</a:t>
            </a:r>
          </a:p>
        </p:txBody>
      </p:sp>
      <p:sp>
        <p:nvSpPr>
          <p:cNvPr id="12300" name="Прямоугольник 12"/>
          <p:cNvSpPr>
            <a:spLocks noChangeArrowheads="1"/>
          </p:cNvSpPr>
          <p:nvPr/>
        </p:nvSpPr>
        <p:spPr bwMode="auto">
          <a:xfrm>
            <a:off x="2051720" y="1385376"/>
            <a:ext cx="4608512" cy="168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b="1" dirty="0" smtClean="0"/>
              <a:t>На заседаниях Штаба рассматриваются: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1600" dirty="0" smtClean="0"/>
              <a:t>   конкретные проблемные вопросы </a:t>
            </a:r>
            <a:br>
              <a:rPr lang="ru-RU" altLang="ru-RU" sz="1600" dirty="0" smtClean="0"/>
            </a:br>
            <a:r>
              <a:rPr lang="ru-RU" altLang="ru-RU" sz="1600" dirty="0" smtClean="0"/>
              <a:t>      предприятий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1600" dirty="0" smtClean="0"/>
              <a:t>   меры по стабилизации </a:t>
            </a:r>
            <a:br>
              <a:rPr lang="ru-RU" altLang="ru-RU" sz="1600" dirty="0" smtClean="0"/>
            </a:br>
            <a:r>
              <a:rPr lang="ru-RU" altLang="ru-RU" sz="1600" dirty="0" smtClean="0"/>
              <a:t>      финансово-экономического </a:t>
            </a:r>
            <a:br>
              <a:rPr lang="ru-RU" altLang="ru-RU" sz="1600" dirty="0" smtClean="0"/>
            </a:br>
            <a:r>
              <a:rPr lang="ru-RU" altLang="ru-RU" sz="1600" dirty="0" smtClean="0"/>
              <a:t>      положения предприятий</a:t>
            </a:r>
            <a:endParaRPr lang="ru-RU" altLang="ru-RU" sz="1600" dirty="0"/>
          </a:p>
        </p:txBody>
      </p:sp>
      <p:sp>
        <p:nvSpPr>
          <p:cNvPr id="18" name="Прямоугольник 14"/>
          <p:cNvSpPr>
            <a:spLocks noChangeArrowheads="1"/>
          </p:cNvSpPr>
          <p:nvPr/>
        </p:nvSpPr>
        <p:spPr bwMode="auto">
          <a:xfrm>
            <a:off x="539552" y="1635646"/>
            <a:ext cx="3312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3079691"/>
            <a:ext cx="828092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400" b="1" dirty="0" smtClean="0"/>
              <a:t>Предприятия, которым оказывается поддержка в рамках деятельности Штаба: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200" dirty="0" smtClean="0"/>
              <a:t>ООО </a:t>
            </a:r>
            <a:r>
              <a:rPr lang="ru-RU" sz="1200" dirty="0"/>
              <a:t>«ОМЗ-Спецсталь</a:t>
            </a:r>
            <a:r>
              <a:rPr lang="ru-RU" sz="1200" dirty="0" smtClean="0"/>
              <a:t>», АО «Пролетарский завод», ПАО </a:t>
            </a:r>
            <a:r>
              <a:rPr lang="ru-RU" sz="1200" dirty="0"/>
              <a:t>«Ижорские заводы</a:t>
            </a:r>
            <a:r>
              <a:rPr lang="ru-RU" sz="1200" dirty="0" smtClean="0"/>
              <a:t>», </a:t>
            </a:r>
            <a:br>
              <a:rPr lang="ru-RU" sz="1200" dirty="0" smtClean="0"/>
            </a:br>
            <a:r>
              <a:rPr lang="ru-RU" sz="1200" dirty="0" smtClean="0"/>
              <a:t>	ОАО «Кировский завод», ОАО «Судостроительный завод «Северная верфь», </a:t>
            </a:r>
            <a:br>
              <a:rPr lang="ru-RU" sz="1200" dirty="0" smtClean="0"/>
            </a:br>
            <a:r>
              <a:rPr lang="ru-RU" sz="1200" dirty="0" smtClean="0"/>
              <a:t>	ООО «Балтийский завод – Судостроение», ПАО «СЗ «Алмаз», ПАО «Звезда», </a:t>
            </a:r>
            <a:br>
              <a:rPr lang="ru-RU" sz="1200" dirty="0" smtClean="0"/>
            </a:br>
            <a:r>
              <a:rPr lang="ru-RU" sz="1200" dirty="0" smtClean="0"/>
              <a:t>	ООО «Петро», АО «Северное ПКБ», ООО «Хендэ Мотор </a:t>
            </a:r>
            <a:r>
              <a:rPr lang="ru-RU" sz="1200" dirty="0" err="1" smtClean="0"/>
              <a:t>Мануфактуринг</a:t>
            </a:r>
            <a:r>
              <a:rPr lang="ru-RU" sz="1200" dirty="0" smtClean="0"/>
              <a:t> Рус», 	</a:t>
            </a:r>
            <a:br>
              <a:rPr lang="ru-RU" sz="1200" dirty="0" smtClean="0"/>
            </a:br>
            <a:r>
              <a:rPr lang="ru-RU" sz="1200" dirty="0" smtClean="0"/>
              <a:t>	Филиал ООО «Тойота Мотор» в Санкт-Петербурге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ttp://pedsovet.su/_ld/270/1841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7969250" cy="483518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ситуации в промышленности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780EB-CC14-4B12-96BE-A8245396A020}" type="slidenum">
              <a:rPr lang="ru-RU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11"/>
          <p:cNvSpPr>
            <a:spLocks noChangeArrowheads="1"/>
          </p:cNvSpPr>
          <p:nvPr/>
        </p:nvSpPr>
        <p:spPr bwMode="auto">
          <a:xfrm>
            <a:off x="35496" y="588625"/>
            <a:ext cx="9036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>
            <a:spAutoFit/>
          </a:bodyPr>
          <a:lstStyle/>
          <a:p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Основные </a:t>
            </a:r>
            <a:br>
              <a:rPr lang="ru-RU" altLang="ru-RU" sz="1200" b="1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негативные факторы, </a:t>
            </a:r>
            <a:br>
              <a:rPr lang="ru-RU" altLang="ru-RU" sz="1200" b="1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сдерживающие </a:t>
            </a:r>
            <a:br>
              <a:rPr lang="ru-RU" altLang="ru-RU" sz="1200" b="1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развитие производства</a:t>
            </a:r>
            <a:endParaRPr lang="ru-RU" alt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 flipH="1">
            <a:off x="1979712" y="664454"/>
            <a:ext cx="7056784" cy="679338"/>
          </a:xfrm>
          <a:prstGeom prst="homePlat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16000" tIns="7200" rIns="0" bIns="7200" rtlCol="0" anchor="ctr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 неопределенность экономической ситуации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 недостаточный спрос на промышленную продукцию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 недостаток финансовых средств у предприятий при высокой стоимости заемных ресурсов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 дефицит квалифицированных кадров</a:t>
            </a:r>
          </a:p>
        </p:txBody>
      </p:sp>
      <p:graphicFrame>
        <p:nvGraphicFramePr>
          <p:cNvPr id="29" name="Объект 1"/>
          <p:cNvGraphicFramePr/>
          <p:nvPr>
            <p:extLst>
              <p:ext uri="{D42A27DB-BD31-4B8C-83A1-F6EECF244321}">
                <p14:modId xmlns:p14="http://schemas.microsoft.com/office/powerpoint/2010/main" val="758040015"/>
              </p:ext>
            </p:extLst>
          </p:nvPr>
        </p:nvGraphicFramePr>
        <p:xfrm>
          <a:off x="395536" y="2211710"/>
          <a:ext cx="381642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Прямоугольник 11"/>
          <p:cNvSpPr>
            <a:spLocks noChangeArrowheads="1"/>
          </p:cNvSpPr>
          <p:nvPr/>
        </p:nvSpPr>
        <p:spPr bwMode="auto">
          <a:xfrm>
            <a:off x="108521" y="1524149"/>
            <a:ext cx="424745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ru-RU" sz="1200" b="1" dirty="0" smtClean="0"/>
              <a:t>Изменение объемов выпуска продукции </a:t>
            </a:r>
            <a:br>
              <a:rPr lang="ru-RU" sz="1200" b="1" dirty="0" smtClean="0"/>
            </a:br>
            <a:r>
              <a:rPr lang="ru-RU" sz="1200" b="1" dirty="0" smtClean="0"/>
              <a:t>в мае 2016 года по сравнению с предыдущим месяцем </a:t>
            </a:r>
            <a:endParaRPr lang="ru-RU" sz="1200" dirty="0" smtClean="0"/>
          </a:p>
          <a:p>
            <a:pPr algn="ctr"/>
            <a:r>
              <a:rPr lang="ru-RU" sz="1000" dirty="0" smtClean="0"/>
              <a:t>(в % к числу предприятий, принявших участие в опросе)</a:t>
            </a:r>
            <a:endParaRPr lang="ru-RU" sz="1000" dirty="0"/>
          </a:p>
        </p:txBody>
      </p:sp>
      <p:sp>
        <p:nvSpPr>
          <p:cNvPr id="22" name="Прямоугольник 11"/>
          <p:cNvSpPr>
            <a:spLocks noChangeArrowheads="1"/>
          </p:cNvSpPr>
          <p:nvPr/>
        </p:nvSpPr>
        <p:spPr bwMode="auto">
          <a:xfrm>
            <a:off x="4427984" y="1524149"/>
            <a:ext cx="46085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ru-RU" sz="1200" b="1" dirty="0" smtClean="0"/>
              <a:t>Оценка общей экономической ситуации </a:t>
            </a:r>
          </a:p>
          <a:p>
            <a:pPr algn="ctr"/>
            <a:r>
              <a:rPr lang="ru-RU" sz="1200" b="1" dirty="0" smtClean="0"/>
              <a:t>в организациях в мае 2016 года</a:t>
            </a:r>
            <a:endParaRPr lang="ru-RU" sz="1200" dirty="0" smtClean="0"/>
          </a:p>
          <a:p>
            <a:pPr algn="ctr"/>
            <a:r>
              <a:rPr lang="ru-RU" sz="1000" dirty="0" smtClean="0"/>
              <a:t>(в % к числу предприятий, принявших участие в опросе)</a:t>
            </a:r>
            <a:endParaRPr lang="ru-RU" sz="1000" dirty="0"/>
          </a:p>
        </p:txBody>
      </p:sp>
      <p:graphicFrame>
        <p:nvGraphicFramePr>
          <p:cNvPr id="25" name="Объект 1"/>
          <p:cNvGraphicFramePr/>
          <p:nvPr>
            <p:extLst>
              <p:ext uri="{D42A27DB-BD31-4B8C-83A1-F6EECF244321}">
                <p14:modId xmlns:p14="http://schemas.microsoft.com/office/powerpoint/2010/main" val="26787982"/>
              </p:ext>
            </p:extLst>
          </p:nvPr>
        </p:nvGraphicFramePr>
        <p:xfrm>
          <a:off x="5014271" y="2211710"/>
          <a:ext cx="399544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ttp://pedsovet.su/_ld/270/1841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1"/>
            <a:ext cx="9144000" cy="483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3518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основы поддержки промышленности. Программы и планы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F60AB-6884-4C5B-910A-68A36DDBF025}" type="slidenum">
              <a:rPr lang="ru-RU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07504" y="699542"/>
          <a:ext cx="698477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308304" y="1347614"/>
            <a:ext cx="18356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2016 год: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всего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2,9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млрд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рублей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в том числе: финансовая поддержка предприятий: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1,6 млрд рублей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 flipH="1">
            <a:off x="7092280" y="1347614"/>
            <a:ext cx="288032" cy="1872208"/>
          </a:xfrm>
          <a:prstGeom prst="rightBrace">
            <a:avLst>
              <a:gd name="adj1" fmla="val 26737"/>
              <a:gd name="adj2" fmla="val 5055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itrieva\Desktop\лого на сайт\1374949554_conten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85800"/>
            <a:ext cx="8352928" cy="1714511"/>
          </a:xfrm>
          <a:prstGeom prst="round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2800" b="1" dirty="0">
              <a:solidFill>
                <a:schemeClr val="tx2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F163E-AA67-4316-BB6F-701905F63BAD}" type="slidenum">
              <a:rPr lang="ru-RU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ttp://pedsovet.su/_ld/270/1841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1"/>
            <a:ext cx="9144000" cy="483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3518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Финансовая поддержка предприятий Санкт-Петербурга 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F60AB-6884-4C5B-910A-68A36DDBF025}" type="slidenum">
              <a:rPr lang="ru-RU">
                <a:solidFill>
                  <a:schemeClr val="bg1"/>
                </a:solidFill>
                <a:cs typeface="Arial" pitchFamily="34" charset="0"/>
              </a:rPr>
              <a:pPr>
                <a:defRPr/>
              </a:pPr>
              <a:t>2</a:t>
            </a:fld>
            <a:endParaRPr lang="ru-RU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0" y="483518"/>
            <a:ext cx="46440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Действующие субсидии:</a:t>
            </a:r>
          </a:p>
          <a:p>
            <a:pPr lvl="0" algn="ctr"/>
            <a:r>
              <a:rPr lang="ru-RU" alt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(прием заявок начат в мае 2016 года)</a:t>
            </a:r>
            <a:endParaRPr lang="ru-RU" alt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4644008" y="483518"/>
            <a:ext cx="44999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Новые субсидии:</a:t>
            </a:r>
          </a:p>
          <a:p>
            <a:pPr lvl="0" algn="ctr"/>
            <a:r>
              <a:rPr lang="ru-RU" alt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(начало приема заявок - </a:t>
            </a:r>
            <a:r>
              <a:rPr lang="en-US" alt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alt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полугодие 2016 года)</a:t>
            </a:r>
            <a:endParaRPr lang="ru-RU" altLang="ru-RU" sz="15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793641809"/>
              </p:ext>
            </p:extLst>
          </p:nvPr>
        </p:nvGraphicFramePr>
        <p:xfrm>
          <a:off x="107504" y="1037516"/>
          <a:ext cx="45365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5076056" y="1059582"/>
          <a:ext cx="381642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5040560" y="3643159"/>
            <a:ext cx="3923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Объем субсидий: </a:t>
            </a:r>
            <a:br>
              <a:rPr lang="ru-RU" alt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в 2016 году – 605 </a:t>
            </a:r>
            <a:r>
              <a:rPr lang="ru-RU" altLang="ru-RU" sz="1600" b="1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 рублей  </a:t>
            </a:r>
            <a:endParaRPr lang="ru-RU" alt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pedsovet.su/_ld/270/18418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483518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Премии Правительства Санкт-Петербурга и конкурсы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B878C-FFA5-4FD1-A892-331B4046C377}" type="slidenum">
              <a:rPr lang="ru-RU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77042"/>
            <a:ext cx="5904656" cy="14665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Премии в сфере промышленности:</a:t>
            </a:r>
          </a:p>
          <a:p>
            <a:pPr algn="ctr">
              <a:lnSpc>
                <a:spcPct val="90000"/>
              </a:lnSpc>
              <a:spcAft>
                <a:spcPts val="30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«За увеличение производительности труда на промышленных предприятиях в Санкт-Петербурге»</a:t>
            </a:r>
          </a:p>
          <a:p>
            <a:pPr algn="ctr">
              <a:lnSpc>
                <a:spcPct val="90000"/>
              </a:lnSpc>
              <a:spcAft>
                <a:spcPts val="30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«За создание высокотехнологичных рабочих мест»</a:t>
            </a:r>
          </a:p>
          <a:p>
            <a:pPr>
              <a:spcBef>
                <a:spcPts val="300"/>
              </a:spcBef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Прием заявок: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квартал 2016 года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премиального фонда: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85 млн. рублей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504" y="2211943"/>
            <a:ext cx="5904656" cy="2086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Премия за лучший инновационный продукт</a:t>
            </a:r>
          </a:p>
          <a:p>
            <a:pPr>
              <a:spcBef>
                <a:spcPts val="300"/>
              </a:spcBef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Перечень номинаций конкурса в 2016 году: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в сфере машиностроения и энергетики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в сфере медицины, биотехнологий и фармацевтики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в сфере информационных технологий и радиоэлектроники</a:t>
            </a:r>
          </a:p>
          <a:p>
            <a:pPr lvl="1">
              <a:lnSpc>
                <a:spcPct val="70000"/>
              </a:lnSpc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в сфере строительства, жилищно-коммунального хозяйства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     и композиционных (полимерных) материалов</a:t>
            </a:r>
          </a:p>
          <a:p>
            <a:pPr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Прием заявок: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июль 2016 года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премиального фонда: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6 млн. рублей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00192" y="577042"/>
            <a:ext cx="2736304" cy="1465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Конкурс «За качество товаров (работ, услуг)»</a:t>
            </a:r>
          </a:p>
          <a:p>
            <a:pPr algn="ctr">
              <a:defRPr/>
            </a:pPr>
            <a:endPara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00192" y="2211942"/>
            <a:ext cx="2736304" cy="208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Конкурс </a:t>
            </a:r>
            <a:b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«Сделано в Петербурге»</a:t>
            </a:r>
          </a:p>
          <a:p>
            <a:pPr algn="ctr">
              <a:defRPr/>
            </a:pPr>
            <a:endParaRPr lang="ru-RU" sz="1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26" name="Picture 2" descr="спб_с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881298"/>
            <a:ext cx="1512168" cy="101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203598"/>
            <a:ext cx="142716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pedsovet.su/_ld/270/1841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483518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Фонд развития промышленности Санкт-Петербурга 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B878C-FFA5-4FD1-A892-331B4046C377}" type="slidenum">
              <a:rPr lang="ru-RU">
                <a:solidFill>
                  <a:schemeClr val="bg1"/>
                </a:solidFill>
                <a:cs typeface="Arial" pitchFamily="34" charset="0"/>
              </a:rPr>
              <a:pPr>
                <a:defRPr/>
              </a:pPr>
              <a:t>4</a:t>
            </a:fld>
            <a:endParaRPr lang="ru-RU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Прямоугольник 11"/>
          <p:cNvSpPr>
            <a:spLocks noChangeArrowheads="1"/>
          </p:cNvSpPr>
          <p:nvPr/>
        </p:nvSpPr>
        <p:spPr bwMode="auto">
          <a:xfrm>
            <a:off x="179512" y="627534"/>
            <a:ext cx="5400600" cy="1474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Предоставляет целевые займы:</a:t>
            </a:r>
          </a:p>
          <a:p>
            <a:pPr>
              <a:lnSpc>
                <a:spcPct val="90000"/>
              </a:lnSpc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ставка 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5%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годовых</a:t>
            </a:r>
          </a:p>
          <a:p>
            <a:pPr>
              <a:lnSpc>
                <a:spcPct val="90000"/>
              </a:lnSpc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срок 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 5 лет</a:t>
            </a:r>
          </a:p>
          <a:p>
            <a:pPr>
              <a:lnSpc>
                <a:spcPct val="90000"/>
              </a:lnSpc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объем 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50 до 100 </a:t>
            </a:r>
            <a:r>
              <a:rPr lang="ru-RU" altLang="ru-RU" sz="24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рублей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11"/>
          <p:cNvSpPr>
            <a:spLocks noChangeArrowheads="1"/>
          </p:cNvSpPr>
          <p:nvPr/>
        </p:nvSpPr>
        <p:spPr bwMode="auto">
          <a:xfrm>
            <a:off x="1691680" y="2355726"/>
            <a:ext cx="5040560" cy="8463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altLang="ru-RU" sz="2000" b="1" dirty="0" smtClean="0">
                <a:solidFill>
                  <a:srgbClr val="441918"/>
                </a:solidFill>
                <a:latin typeface="Arial" pitchFamily="34" charset="0"/>
                <a:cs typeface="Arial" pitchFamily="34" charset="0"/>
              </a:rPr>
              <a:t>Бюджет Фонда: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altLang="ru-RU" sz="2000" dirty="0" smtClean="0">
                <a:solidFill>
                  <a:srgbClr val="441918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altLang="ru-RU" sz="2400" b="1" dirty="0" smtClean="0">
                <a:solidFill>
                  <a:srgbClr val="441918"/>
                </a:solidFill>
                <a:latin typeface="Arial" pitchFamily="34" charset="0"/>
                <a:cs typeface="Arial" pitchFamily="34" charset="0"/>
              </a:rPr>
              <a:t>в 2016 году - 1 </a:t>
            </a:r>
            <a:r>
              <a:rPr lang="ru-RU" altLang="ru-RU" sz="2400" b="1" dirty="0" err="1" smtClean="0">
                <a:solidFill>
                  <a:srgbClr val="441918"/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altLang="ru-RU" sz="2400" b="1" dirty="0" smtClean="0">
                <a:solidFill>
                  <a:srgbClr val="441918"/>
                </a:solidFill>
                <a:latin typeface="Arial" pitchFamily="34" charset="0"/>
                <a:cs typeface="Arial" pitchFamily="34" charset="0"/>
              </a:rPr>
              <a:t> рублей</a:t>
            </a:r>
            <a:endParaRPr lang="ru-RU" altLang="ru-RU" sz="2400" b="1" dirty="0">
              <a:solidFill>
                <a:srgbClr val="44191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211960" y="3458493"/>
            <a:ext cx="4464496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250E0D"/>
                </a:solidFill>
                <a:latin typeface="Arial" pitchFamily="34" charset="0"/>
                <a:cs typeface="Arial" pitchFamily="34" charset="0"/>
              </a:rPr>
              <a:t>Прием заявок:  </a:t>
            </a:r>
          </a:p>
          <a:p>
            <a:r>
              <a:rPr lang="ru-RU" altLang="ru-RU" sz="2400" b="1" dirty="0" smtClean="0">
                <a:solidFill>
                  <a:srgbClr val="250E0D"/>
                </a:solidFill>
                <a:latin typeface="Arial" pitchFamily="34" charset="0"/>
                <a:cs typeface="Arial" pitchFamily="34" charset="0"/>
              </a:rPr>
              <a:t>      с января 2016 года</a:t>
            </a:r>
            <a:endParaRPr lang="ru-RU" altLang="ru-RU" sz="2400" b="1" dirty="0">
              <a:solidFill>
                <a:srgbClr val="250E0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1156" y="627534"/>
            <a:ext cx="2220173" cy="144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pedsovet.su/_ld/270/1841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483518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Специальный инвестиционный контракт (СПИК)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B878C-FFA5-4FD1-A892-331B4046C377}" type="slidenum">
              <a:rPr lang="ru-RU">
                <a:solidFill>
                  <a:schemeClr val="bg1"/>
                </a:solidFill>
                <a:cs typeface="Arial" pitchFamily="34" charset="0"/>
              </a:rPr>
              <a:pPr>
                <a:defRPr/>
              </a:pPr>
              <a:t>5</a:t>
            </a:fld>
            <a:endParaRPr lang="ru-RU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Прямоугольник 11"/>
          <p:cNvSpPr>
            <a:spLocks noChangeArrowheads="1"/>
          </p:cNvSpPr>
          <p:nvPr/>
        </p:nvSpPr>
        <p:spPr bwMode="auto">
          <a:xfrm>
            <a:off x="107505" y="915565"/>
            <a:ext cx="3096344" cy="99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1500" b="1" dirty="0" smtClean="0">
                <a:latin typeface="Arial" pitchFamily="34" charset="0"/>
                <a:cs typeface="Arial" pitchFamily="34" charset="0"/>
              </a:rPr>
              <a:t>Инвестора: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altLang="ru-RU" sz="1400" dirty="0" smtClean="0">
                <a:latin typeface="Arial" pitchFamily="34" charset="0"/>
                <a:cs typeface="Arial" pitchFamily="34" charset="0"/>
              </a:rPr>
              <a:t>    -  создать, модернизировать </a:t>
            </a:r>
            <a:br>
              <a:rPr lang="ru-RU" alt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1400" dirty="0" smtClean="0">
                <a:latin typeface="Arial" pitchFamily="34" charset="0"/>
                <a:cs typeface="Arial" pitchFamily="34" charset="0"/>
              </a:rPr>
              <a:t>       или освоить промышленное </a:t>
            </a:r>
            <a:br>
              <a:rPr lang="ru-RU" alt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1400" dirty="0" smtClean="0">
                <a:latin typeface="Arial" pitchFamily="34" charset="0"/>
                <a:cs typeface="Arial" pitchFamily="34" charset="0"/>
              </a:rPr>
              <a:t>       производство 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067944" y="915566"/>
            <a:ext cx="4896544" cy="9818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1500" b="1" dirty="0" smtClean="0">
                <a:latin typeface="Arial" pitchFamily="34" charset="0"/>
                <a:cs typeface="Arial" pitchFamily="34" charset="0"/>
              </a:rPr>
              <a:t>Российской Федерации и/или ее субъекта: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 предоставить меры стимулирования,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предусмотренные действующим законодательством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- обеспечить стабильные условий ведения бизнеса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1"/>
          <p:cNvSpPr>
            <a:spLocks noChangeArrowheads="1"/>
          </p:cNvSpPr>
          <p:nvPr/>
        </p:nvSpPr>
        <p:spPr bwMode="auto">
          <a:xfrm>
            <a:off x="107504" y="555526"/>
            <a:ext cx="885698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     СПИК  – это соглашение, в котором фиксируются обязательства сторон:</a:t>
            </a:r>
            <a:endParaRPr lang="ru-RU" alt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07504" y="2089180"/>
            <a:ext cx="3024336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Правила заключения СПИК:</a:t>
            </a: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107504" y="2439928"/>
            <a:ext cx="9036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на федеральном уровне:   </a:t>
            </a:r>
            <a:r>
              <a:rPr lang="ru-RU" altLang="ru-RU" sz="1200" dirty="0" smtClean="0">
                <a:latin typeface="Arial" pitchFamily="34" charset="0"/>
                <a:cs typeface="Arial" pitchFamily="34" charset="0"/>
              </a:rPr>
              <a:t>утверждены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постановлением </a:t>
            </a:r>
            <a:r>
              <a:rPr lang="ru-RU" altLang="ru-RU" sz="1200" dirty="0" smtClean="0">
                <a:latin typeface="Arial" pitchFamily="34" charset="0"/>
                <a:cs typeface="Arial" pitchFamily="34" charset="0"/>
              </a:rPr>
              <a:t>Правительством РФ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от 16.07.2015 № 708</a:t>
            </a:r>
          </a:p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на региональном уровне:  </a:t>
            </a:r>
            <a:r>
              <a:rPr lang="ru-RU" altLang="ru-RU" sz="1200" dirty="0" smtClean="0">
                <a:latin typeface="Arial" pitchFamily="34" charset="0"/>
                <a:cs typeface="Arial" pitchFamily="34" charset="0"/>
              </a:rPr>
              <a:t>подготовлен проект постановления Правительства Санкт-Петербурга  </a:t>
            </a:r>
            <a:br>
              <a:rPr lang="ru-RU" alt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1200" dirty="0" smtClean="0">
                <a:latin typeface="Arial" pitchFamily="34" charset="0"/>
                <a:cs typeface="Arial" pitchFamily="34" charset="0"/>
              </a:rPr>
              <a:t>                                                       (находится на завершающей стадии согласования)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1"/>
          <p:cNvSpPr>
            <a:spLocks noChangeArrowheads="1"/>
          </p:cNvSpPr>
          <p:nvPr/>
        </p:nvSpPr>
        <p:spPr bwMode="auto">
          <a:xfrm>
            <a:off x="107504" y="3276499"/>
            <a:ext cx="2448272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 Заявки предприятий:</a:t>
            </a:r>
          </a:p>
        </p:txBody>
      </p:sp>
      <p:sp>
        <p:nvSpPr>
          <p:cNvPr id="19" name="Прямоугольник 11"/>
          <p:cNvSpPr>
            <a:spLocks noChangeArrowheads="1"/>
          </p:cNvSpPr>
          <p:nvPr/>
        </p:nvSpPr>
        <p:spPr bwMode="auto">
          <a:xfrm>
            <a:off x="107504" y="3613600"/>
            <a:ext cx="9036496" cy="74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на федеральном уровне:  </a:t>
            </a: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ru-RU" altLang="ru-RU" sz="1200" b="1" dirty="0" err="1" smtClean="0">
                <a:latin typeface="Arial" pitchFamily="34" charset="0"/>
                <a:cs typeface="Arial" pitchFamily="34" charset="0"/>
              </a:rPr>
              <a:t>инвестпроектов</a:t>
            </a: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 Санкт-Петербурга </a:t>
            </a:r>
            <a:r>
              <a:rPr lang="ru-RU" altLang="ru-RU" sz="1200" dirty="0" smtClean="0">
                <a:latin typeface="Arial" pitchFamily="34" charset="0"/>
                <a:cs typeface="Arial" pitchFamily="34" charset="0"/>
              </a:rPr>
              <a:t>с объемом </a:t>
            </a:r>
            <a:r>
              <a:rPr lang="en-US" altLang="ru-RU" sz="1200" b="1" dirty="0" smtClean="0">
                <a:latin typeface="Arial" pitchFamily="34" charset="0"/>
                <a:cs typeface="Arial" pitchFamily="34" charset="0"/>
              </a:rPr>
              <a:t>&gt; 750</a:t>
            </a: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 рублей каждый 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в Санкт-Петербурге: </a:t>
            </a:r>
            <a:r>
              <a:rPr lang="ru-RU" altLang="ru-RU" sz="1200" dirty="0" smtClean="0">
                <a:latin typeface="Arial" pitchFamily="34" charset="0"/>
                <a:cs typeface="Arial" pitchFamily="34" charset="0"/>
              </a:rPr>
              <a:t>заключены </a:t>
            </a: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2 соглашения</a:t>
            </a:r>
            <a:r>
              <a:rPr lang="ru-RU" altLang="ru-RU" sz="1200" dirty="0" smtClean="0">
                <a:latin typeface="Arial" pitchFamily="34" charset="0"/>
                <a:cs typeface="Arial" pitchFamily="34" charset="0"/>
              </a:rPr>
              <a:t> Санкт-Петербурга с  </a:t>
            </a: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ООО «</a:t>
            </a:r>
            <a:r>
              <a:rPr lang="ru-RU" altLang="ru-RU" sz="1200" b="1" dirty="0" err="1" smtClean="0">
                <a:latin typeface="Arial" pitchFamily="34" charset="0"/>
                <a:cs typeface="Arial" pitchFamily="34" charset="0"/>
              </a:rPr>
              <a:t>Герофарм</a:t>
            </a: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altLang="ru-RU" sz="1200" dirty="0" smtClean="0">
                <a:latin typeface="Arial" pitchFamily="34" charset="0"/>
                <a:cs typeface="Arial" pitchFamily="34" charset="0"/>
              </a:rPr>
              <a:t>и с </a:t>
            </a: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ООО «НТФФ «</a:t>
            </a:r>
            <a:r>
              <a:rPr lang="ru-RU" altLang="ru-RU" sz="1200" b="1" dirty="0" err="1" smtClean="0">
                <a:latin typeface="Arial" pitchFamily="34" charset="0"/>
                <a:cs typeface="Arial" pitchFamily="34" charset="0"/>
              </a:rPr>
              <a:t>Полисан</a:t>
            </a: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»,</a:t>
            </a:r>
            <a:r>
              <a:rPr lang="ru-RU" altLang="ru-RU" sz="12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alt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1200" dirty="0" smtClean="0">
                <a:latin typeface="Arial" pitchFamily="34" charset="0"/>
                <a:cs typeface="Arial" pitchFamily="34" charset="0"/>
              </a:rPr>
              <a:t>                                           компаниям будет оказана поддержка в </a:t>
            </a: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заключении СПИК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pedsovet.su/_ld/270/1841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38"/>
            <a:ext cx="9144000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483518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Федеральные меры поддержки. Минпромторг России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B878C-FFA5-4FD1-A892-331B4046C377}" type="slidenum">
              <a:rPr lang="ru-RU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1"/>
          <p:cNvSpPr>
            <a:spLocks noChangeArrowheads="1"/>
          </p:cNvSpPr>
          <p:nvPr/>
        </p:nvSpPr>
        <p:spPr bwMode="auto">
          <a:xfrm>
            <a:off x="35496" y="555526"/>
            <a:ext cx="9072000" cy="30243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0" bIns="0">
            <a:noAutofit/>
          </a:bodyPr>
          <a:lstStyle/>
          <a:p>
            <a:pPr algn="ctr"/>
            <a:endParaRPr lang="ru-RU" alt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107504" y="1890344"/>
            <a:ext cx="3816424" cy="449354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r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600" b="1" dirty="0" err="1" smtClean="0">
                <a:latin typeface="Arial" pitchFamily="34" charset="0"/>
                <a:cs typeface="Arial" pitchFamily="34" charset="0"/>
              </a:rPr>
              <a:t>Субсидиии</a:t>
            </a: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на НИОКР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по приоритетным направлениям гражданской промышленности</a:t>
            </a:r>
          </a:p>
        </p:txBody>
      </p:sp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611560" y="627534"/>
            <a:ext cx="7848872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>
              <a:spcBef>
                <a:spcPts val="200"/>
              </a:spcBef>
            </a:pP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Целевые займы Фонда развития промышленности по 4 программам:</a:t>
            </a:r>
          </a:p>
          <a:p>
            <a:pPr>
              <a:spcBef>
                <a:spcPts val="200"/>
              </a:spcBef>
            </a:pP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altLang="ru-RU" sz="1600" b="1" dirty="0" smtClean="0">
                <a:latin typeface="Arial" pitchFamily="34" charset="0"/>
                <a:cs typeface="Arial" pitchFamily="34" charset="0"/>
              </a:rPr>
            </a:br>
            <a:endParaRPr lang="ru-RU" alt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 flipH="1">
            <a:off x="1187624" y="987574"/>
            <a:ext cx="2785400" cy="360040"/>
          </a:xfrm>
          <a:prstGeom prst="homePlat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7200" rIns="0" bIns="720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«Проекты развития»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 flipH="1">
            <a:off x="4427984" y="987574"/>
            <a:ext cx="3312368" cy="360040"/>
          </a:xfrm>
          <a:prstGeom prst="homePlat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7200" rIns="0" bIns="720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«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Проекты консорциумов</a:t>
            </a:r>
            <a:r>
              <a:rPr lang="ru-RU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788024" y="1419622"/>
            <a:ext cx="3312368" cy="360040"/>
          </a:xfrm>
          <a:prstGeom prst="homePlat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7200" rIns="0" bIns="7200" rtlCol="0" anchor="ctr"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«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Программа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станкозамещения</a:t>
            </a:r>
            <a:r>
              <a:rPr lang="ru-RU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 flipH="1">
            <a:off x="1547664" y="1419622"/>
            <a:ext cx="2785400" cy="360040"/>
          </a:xfrm>
          <a:prstGeom prst="homePlat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7200" rIns="0" bIns="720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«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Лизинговые проекты</a:t>
            </a:r>
            <a:r>
              <a:rPr lang="ru-RU" sz="1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11"/>
          <p:cNvSpPr>
            <a:spLocks noChangeArrowheads="1"/>
          </p:cNvSpPr>
          <p:nvPr/>
        </p:nvSpPr>
        <p:spPr bwMode="auto">
          <a:xfrm>
            <a:off x="4211960" y="1890344"/>
            <a:ext cx="4824536" cy="461665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72000" r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Субсидии</a:t>
            </a: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на уплату процентов по кредитам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на реализацию комплексных инвестиционных проектов </a:t>
            </a:r>
          </a:p>
        </p:txBody>
      </p:sp>
      <p:sp>
        <p:nvSpPr>
          <p:cNvPr id="25" name="Прямоугольник 11"/>
          <p:cNvSpPr>
            <a:spLocks noChangeArrowheads="1"/>
          </p:cNvSpPr>
          <p:nvPr/>
        </p:nvSpPr>
        <p:spPr bwMode="auto">
          <a:xfrm>
            <a:off x="107504" y="3058500"/>
            <a:ext cx="8928992" cy="449354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2000" r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Программа поддержки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инвестпроектов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на основе проектного финансирования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(льготное кредитование от коммерческих банков по приоритетным направлениям гражданской промышленности)</a:t>
            </a:r>
          </a:p>
        </p:txBody>
      </p:sp>
      <p:sp>
        <p:nvSpPr>
          <p:cNvPr id="26" name="Прямоугольник 11"/>
          <p:cNvSpPr>
            <a:spLocks noChangeArrowheads="1"/>
          </p:cNvSpPr>
          <p:nvPr/>
        </p:nvSpPr>
        <p:spPr bwMode="auto">
          <a:xfrm>
            <a:off x="107504" y="2394400"/>
            <a:ext cx="5112568" cy="609398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2000" r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Субсидии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на создание научно-технического задела </a:t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по разработке базовых технологий производства приоритетных электронных компонентов и радиоэлектронной аппаратуры</a:t>
            </a:r>
          </a:p>
        </p:txBody>
      </p:sp>
      <p:sp>
        <p:nvSpPr>
          <p:cNvPr id="27" name="Прямоугольник 11"/>
          <p:cNvSpPr>
            <a:spLocks noChangeArrowheads="1"/>
          </p:cNvSpPr>
          <p:nvPr/>
        </p:nvSpPr>
        <p:spPr bwMode="auto">
          <a:xfrm>
            <a:off x="5436096" y="2394400"/>
            <a:ext cx="3600400" cy="609398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360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Субсидии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на уплату процентов </a:t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по кредитам на создание инфраструктуры </a:t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радиоэлектроники, в том числе кластеров </a:t>
            </a:r>
            <a:endParaRPr lang="ru-RU" sz="13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11"/>
          <p:cNvSpPr>
            <a:spLocks noChangeArrowheads="1"/>
          </p:cNvSpPr>
          <p:nvPr/>
        </p:nvSpPr>
        <p:spPr bwMode="auto">
          <a:xfrm>
            <a:off x="755576" y="3723878"/>
            <a:ext cx="1728192" cy="590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36000" rIns="0" bIns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500" b="1" dirty="0" smtClean="0">
                <a:latin typeface="Arial" pitchFamily="34" charset="0"/>
                <a:cs typeface="Arial" pitchFamily="34" charset="0"/>
              </a:rPr>
              <a:t>РОСНАНО</a:t>
            </a:r>
            <a:endParaRPr lang="ru-RU" alt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11"/>
          <p:cNvSpPr>
            <a:spLocks noChangeArrowheads="1"/>
          </p:cNvSpPr>
          <p:nvPr/>
        </p:nvSpPr>
        <p:spPr bwMode="auto">
          <a:xfrm>
            <a:off x="2843808" y="3723878"/>
            <a:ext cx="1800200" cy="590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36000" rIns="0" bIns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Инновационный </a:t>
            </a:r>
            <a:br>
              <a:rPr lang="ru-RU" sz="1500" b="1" dirty="0" smtClean="0">
                <a:latin typeface="Arial" pitchFamily="34" charset="0"/>
                <a:cs typeface="Arial" pitchFamily="34" charset="0"/>
              </a:rPr>
            </a:b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центр </a:t>
            </a:r>
          </a:p>
          <a:p>
            <a:pPr algn="ctr">
              <a:lnSpc>
                <a:spcPct val="80000"/>
              </a:lnSpc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«Сколково»</a:t>
            </a:r>
            <a:endParaRPr lang="ru-RU" alt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11"/>
          <p:cNvSpPr>
            <a:spLocks noChangeArrowheads="1"/>
          </p:cNvSpPr>
          <p:nvPr/>
        </p:nvSpPr>
        <p:spPr bwMode="auto">
          <a:xfrm>
            <a:off x="4932040" y="3723878"/>
            <a:ext cx="3600400" cy="5903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36000" rIns="0" bIns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Фонд содействия </a:t>
            </a:r>
            <a:br>
              <a:rPr lang="ru-RU" sz="1500" b="1" dirty="0" smtClean="0">
                <a:latin typeface="Arial" pitchFamily="34" charset="0"/>
                <a:cs typeface="Arial" pitchFamily="34" charset="0"/>
              </a:rPr>
            </a:b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развитию малых форм предприятий </a:t>
            </a:r>
            <a:br>
              <a:rPr lang="ru-RU" sz="1500" b="1" dirty="0" smtClean="0">
                <a:latin typeface="Arial" pitchFamily="34" charset="0"/>
                <a:cs typeface="Arial" pitchFamily="34" charset="0"/>
              </a:rPr>
            </a:b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в научно-технической сфере</a:t>
            </a:r>
            <a:endParaRPr lang="ru-RU" altLang="ru-RU" sz="1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pedsovet.su/_ld/270/1841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38"/>
            <a:ext cx="9144000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483518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Содействие в получении федеральных мер поддержки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B878C-FFA5-4FD1-A892-331B4046C377}" type="slidenum">
              <a:rPr lang="ru-RU">
                <a:solidFill>
                  <a:schemeClr val="bg1"/>
                </a:solidFill>
                <a:cs typeface="Arial" pitchFamily="34" charset="0"/>
              </a:rPr>
              <a:pPr>
                <a:defRPr/>
              </a:pPr>
              <a:t>7</a:t>
            </a:fld>
            <a:endParaRPr lang="ru-RU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Прямоугольник 11"/>
          <p:cNvSpPr>
            <a:spLocks noChangeArrowheads="1"/>
          </p:cNvSpPr>
          <p:nvPr/>
        </p:nvSpPr>
        <p:spPr bwMode="auto">
          <a:xfrm>
            <a:off x="107504" y="1203598"/>
            <a:ext cx="3528392" cy="60939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ln w="12700"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72000" r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Подготовка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рекомендательных писем 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от Правительства Санкт-Петербурга 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 федеральный уровень</a:t>
            </a:r>
            <a:endParaRPr lang="ru-RU" alt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11"/>
          <p:cNvSpPr>
            <a:spLocks noChangeArrowheads="1"/>
          </p:cNvSpPr>
          <p:nvPr/>
        </p:nvSpPr>
        <p:spPr bwMode="auto">
          <a:xfrm>
            <a:off x="4499992" y="1203598"/>
            <a:ext cx="4464496" cy="59708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ln w="12700"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2000" rIns="36000">
            <a:spAutoFit/>
          </a:bodyPr>
          <a:lstStyle/>
          <a:p>
            <a:pPr algn="ctr">
              <a:lnSpc>
                <a:spcPct val="80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Оказание информационной 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 аналитической поддержки</a:t>
            </a:r>
          </a:p>
          <a:p>
            <a:pPr algn="ctr">
              <a:lnSpc>
                <a:spcPct val="80000"/>
              </a:lnSpc>
            </a:pPr>
            <a:endParaRPr lang="ru-RU" sz="5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11"/>
          <p:cNvSpPr>
            <a:spLocks noChangeArrowheads="1"/>
          </p:cNvSpPr>
          <p:nvPr/>
        </p:nvSpPr>
        <p:spPr bwMode="auto">
          <a:xfrm>
            <a:off x="611560" y="2474912"/>
            <a:ext cx="7776864" cy="19224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8000" tIns="36000" rIns="0" bIns="3600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Фонд развития               </a:t>
            </a: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 год:  2 </a:t>
            </a:r>
            <a:r>
              <a:rPr lang="ru-RU" sz="1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рублей - объем займов предприятиям СПб</a:t>
            </a:r>
          </a:p>
          <a:p>
            <a:pPr>
              <a:lnSpc>
                <a:spcPct val="80000"/>
              </a:lnSpc>
            </a:pP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промышленности          2016 год:  порядка 50 заявок предприятий СПб - на рассмотрении </a:t>
            </a:r>
            <a:endParaRPr lang="ru-RU" altLang="ru-RU" sz="1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Фонд содействия развитию малых форм предприятий в научно-технической сфере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b="1" dirty="0" smtClean="0">
                <a:latin typeface="Arial" pitchFamily="34" charset="0"/>
                <a:cs typeface="Arial" pitchFamily="34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 год:  поддержано 119 проектов предприятий СПб на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общую сумму </a:t>
            </a: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0,9 млрд рублей</a:t>
            </a:r>
          </a:p>
          <a:p>
            <a:pPr>
              <a:lnSpc>
                <a:spcPct val="80000"/>
              </a:lnSpc>
            </a:pPr>
            <a:endParaRPr lang="ru-RU" sz="13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 год:  поступили: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 заявок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предприятий Санкт-Петербурга;</a:t>
            </a:r>
          </a:p>
          <a:p>
            <a:pPr>
              <a:lnSpc>
                <a:spcPct val="90000"/>
              </a:lnSpc>
            </a:pP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поддержаны: 4 заявки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финансированием в 2016 году </a:t>
            </a: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 15 млн рублей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каждая</a:t>
            </a:r>
          </a:p>
          <a:p>
            <a:pPr>
              <a:lnSpc>
                <a:spcPct val="90000"/>
              </a:lnSpc>
            </a:pPr>
            <a:endParaRPr lang="ru-RU" sz="13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Субсидии в рамках госпрограмм РФ: 2015 год - 86,4 млн </a:t>
            </a: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рублей – объем финансирования</a:t>
            </a:r>
            <a:endParaRPr lang="ru-RU" alt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11"/>
          <p:cNvSpPr>
            <a:spLocks noChangeArrowheads="1"/>
          </p:cNvSpPr>
          <p:nvPr/>
        </p:nvSpPr>
        <p:spPr bwMode="auto">
          <a:xfrm>
            <a:off x="611560" y="1995686"/>
            <a:ext cx="7776864" cy="30777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ln w="12700"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2000" rIns="3600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Реализация соглашений о сотрудничестве Санкт-Петербурга с институтами развития</a:t>
            </a:r>
            <a:endParaRPr lang="ru-RU" sz="13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3707904" y="987574"/>
            <a:ext cx="288032" cy="57606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067944" y="987574"/>
            <a:ext cx="360040" cy="576064"/>
          </a:xfrm>
          <a:prstGeom prst="straightConnector1">
            <a:avLst/>
          </a:prstGeom>
          <a:ln w="38100">
            <a:solidFill>
              <a:srgbClr val="2D85C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107504" y="555526"/>
            <a:ext cx="8856984" cy="480131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rIns="36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Содействие участию предприятий города в реализации ФЦП </a:t>
            </a:r>
            <a:br>
              <a:rPr lang="ru-RU" alt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и инновационных проектов с целью получения федерального финансирования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037187" y="1056195"/>
            <a:ext cx="30757" cy="83507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pedsovet.su/_ld/270/1841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38"/>
            <a:ext cx="9144000" cy="5143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483518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Развитие инновационной инфраструктуры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B878C-FFA5-4FD1-A892-331B4046C377}" type="slidenum">
              <a:rPr lang="ru-RU">
                <a:solidFill>
                  <a:schemeClr val="bg1"/>
                </a:solidFill>
                <a:cs typeface="Arial" pitchFamily="34" charset="0"/>
              </a:rPr>
              <a:pPr>
                <a:defRPr/>
              </a:pPr>
              <a:t>8</a:t>
            </a:fld>
            <a:endParaRPr lang="ru-RU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03943740"/>
              </p:ext>
            </p:extLst>
          </p:nvPr>
        </p:nvGraphicFramePr>
        <p:xfrm>
          <a:off x="539552" y="915566"/>
          <a:ext cx="828092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7405</TotalTime>
  <Words>1094</Words>
  <Application>Microsoft Office PowerPoint</Application>
  <PresentationFormat>Экран (16:9)</PresentationFormat>
  <Paragraphs>240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Marine</vt:lpstr>
      <vt:lpstr>О мерах поддержки промышленных предприятий и организаций  Санкт-Петербурга в 2016-2017 годах</vt:lpstr>
      <vt:lpstr>Правовые основы поддержки промышленности. Программы и планы</vt:lpstr>
      <vt:lpstr>Финансовая поддержка предприятий Санкт-Петербурга </vt:lpstr>
      <vt:lpstr>Премии Правительства Санкт-Петербурга и конкурсы</vt:lpstr>
      <vt:lpstr>Фонд развития промышленности Санкт-Петербурга </vt:lpstr>
      <vt:lpstr>Специальный инвестиционный контракт (СПИК)</vt:lpstr>
      <vt:lpstr>Федеральные меры поддержки. Минпромторг России</vt:lpstr>
      <vt:lpstr>Содействие в получении федеральных мер поддержки</vt:lpstr>
      <vt:lpstr>Развитие инновационной инфраструктуры</vt:lpstr>
      <vt:lpstr>Привлечение федерального финансирования  на развитие инновационной инфраструктуры</vt:lpstr>
      <vt:lpstr>Развитие индустриальных парков</vt:lpstr>
      <vt:lpstr>Развитие территорий производственных зон</vt:lpstr>
      <vt:lpstr>Портал промышленной недвижимости</vt:lpstr>
      <vt:lpstr>Центр импортозамещения и локализации Санкт-Петербурга</vt:lpstr>
      <vt:lpstr>База импортозамещения</vt:lpstr>
      <vt:lpstr>Центр поддержки экспорта</vt:lpstr>
      <vt:lpstr>Государственный оборонный заказ</vt:lpstr>
      <vt:lpstr>Решение проблемных вопросов предприятий</vt:lpstr>
      <vt:lpstr>Мониторинг ситуации в промышленности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Saint-Petersburg: priorities of economic development</dc:title>
  <dc:creator>kurzanova</dc:creator>
  <cp:lastModifiedBy>Аверичева Н. Н.</cp:lastModifiedBy>
  <cp:revision>955</cp:revision>
  <cp:lastPrinted>2016-06-22T13:13:03Z</cp:lastPrinted>
  <dcterms:created xsi:type="dcterms:W3CDTF">2013-04-01T06:11:00Z</dcterms:created>
  <dcterms:modified xsi:type="dcterms:W3CDTF">2016-06-22T14:52:32Z</dcterms:modified>
</cp:coreProperties>
</file>